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93" r:id="rId14"/>
    <p:sldId id="268" r:id="rId15"/>
    <p:sldId id="272" r:id="rId16"/>
    <p:sldId id="269" r:id="rId17"/>
    <p:sldId id="270" r:id="rId18"/>
    <p:sldId id="271" r:id="rId19"/>
    <p:sldId id="274" r:id="rId20"/>
    <p:sldId id="276" r:id="rId21"/>
    <p:sldId id="275" r:id="rId22"/>
    <p:sldId id="277" r:id="rId23"/>
    <p:sldId id="294" r:id="rId24"/>
    <p:sldId id="295" r:id="rId25"/>
    <p:sldId id="292" r:id="rId26"/>
    <p:sldId id="273" r:id="rId27"/>
    <p:sldId id="296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6" r:id="rId36"/>
    <p:sldId id="285" r:id="rId37"/>
    <p:sldId id="287" r:id="rId38"/>
    <p:sldId id="288" r:id="rId39"/>
    <p:sldId id="289" r:id="rId40"/>
    <p:sldId id="290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8" r:id="rId52"/>
    <p:sldId id="309" r:id="rId53"/>
    <p:sldId id="307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. Tariq Mahmood / Associate Professor and Program Coordinator MS (CS) and MS (DS) Programs" initials="DTM/APaPCM(aM(P" lastIdx="2" clrIdx="0">
    <p:extLst>
      <p:ext uri="{19B8F6BF-5375-455C-9EA6-DF929625EA0E}">
        <p15:presenceInfo xmlns:p15="http://schemas.microsoft.com/office/powerpoint/2012/main" userId="S::tmahmood@iba.edu.pk::d72e3cef-2570-472a-a5f8-82c6a0c6264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commentAuthors" Target="commentAuthor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CD07F-92E0-4B42-A7A1-C27F727F8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DF02F8-52CC-4A1F-A869-C13C1D085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34946-DC85-4339-9BC4-3E623B99A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EFA79-8810-4C3C-86F2-79DACC901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7E1E3-8F33-456C-AE12-D75696547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35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21737-A908-42F8-9281-637DE0C11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08EEEC-8AF9-4469-BA12-2231E1963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94274-4023-4166-9FEB-C4E64EB76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3BBAE-D49A-4091-8B27-C3BF9AA3F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219C5-01DE-4986-AAD1-6ACBA9790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85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F5740A-FE62-4EC0-A5C0-7EC283B3DE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07DCA4-73A5-42EA-A26E-900E1E3FC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3CBB8-A938-4AC5-9565-3428BBA49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3B747-DF72-41B5-9AF4-F89B0A85F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34F75-9A53-4AF0-9E0A-0430A05B2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4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EEAD3-63FF-4D13-A655-913CFB795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A040A-6F01-46A5-8A1C-14689ED6F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26C9B9-D1E5-465E-87CB-E7DFEEFF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CAAC1-1522-4C6C-871A-1EE2EEBB2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098B7-A4A4-4C06-9D65-484D0868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2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39B0D-FE5E-4434-84D8-8938DF834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5A1E8-0DF4-440D-8004-2C3519BBB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B5605-77E2-45D3-972F-107E7F1F4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AE897-1E56-404A-BBAE-EA9A0F665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E1D65-9E5E-47BD-84DA-F5BDCB90D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0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17BB2-DDC2-495A-9455-E55A9E9FC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822D9-1A91-4386-9B5E-42E7E8523B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4F56B-7938-4500-8AF0-F30492E97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A7F2A-24EA-4E47-84DD-5A3A83507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31B47-C61E-4B7B-B50A-3F8EE9072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3B30F7-F15F-4FCC-808B-2391009B4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16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00CAB-775A-4130-9BBF-98737E462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C07FC-A3C0-4891-957F-D0B5BCBA6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6FB4AB-00C8-43C2-B1F4-8CEFBF681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249659-566B-4B53-BE35-7617920ACF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9654E-5721-483F-86A5-D2817345A9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4F4472-DBA1-4744-9FE0-93B440809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8D7EAF-69B9-4AE4-A687-714C5308F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98DA6C-9913-45B4-A939-D8F13C5F0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01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0B41-CB5F-4FD5-8D04-CDD500D1B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BE586-223A-4C0F-8128-3C0F2BFF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EAD91-D980-455D-98AD-CBB7E2DAD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1D45-19E6-41D8-AADC-E0ED7A0EB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9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4A6C38-F7C3-4E2C-87C4-FC18F0C87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E871A2-3FEC-48DF-BB8E-7BBBCC8EF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3D66C6-9E4B-4C7D-A9D6-837D39235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6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8698D-803F-4519-A59C-FF9B60ADA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44002-3204-432A-B198-40A2F106C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7C34D-B0F4-45CA-B51F-32EF2CF9FC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D0BEE-3CEC-4273-9E90-A552D14F4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3F5B8-6C3E-46E0-A697-A82E7D3E8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F14E9D-4E8C-493C-BC2D-6ABC04E44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50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45C86-C2CA-47A2-BDD3-12055FF07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EBF2BD-7F0E-44D1-8357-69327EC6EB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4D46D-A8B5-41B7-9031-F633D23C5F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943CC-B448-4786-86B6-9C562AF3E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85FCF6-C33E-4CB6-812C-84A387D9A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EB2784-A4B7-4685-9B90-8F125180E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6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69B9A-57E0-42F5-826A-636EC8468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B5B12-4DF2-4236-A4F3-D49D37B8C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E29C5-7DEC-4340-BCB3-FF78C44AB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01176-5D79-49AD-ADDE-DC71E7EC1DC5}" type="datetimeFigureOut">
              <a:rPr lang="en-US" smtClean="0"/>
              <a:t>4/9/2021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E5E5-24E6-48F3-96EC-A51132E74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9FFA1-3DC9-4746-A41C-10DDB76E0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01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05350-FE08-4E52-96E2-56846F8C1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Time Series Forecasting – Lecture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ECD5A4-F1DA-418B-84E4-BC64A17FFE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19491"/>
            <a:ext cx="9144000" cy="165576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Machine Learning – I</a:t>
            </a:r>
          </a:p>
          <a:p>
            <a:r>
              <a:rPr lang="en-US" dirty="0"/>
              <a:t>Spring 2021 </a:t>
            </a:r>
          </a:p>
          <a:p>
            <a:endParaRPr lang="en-US" dirty="0"/>
          </a:p>
          <a:p>
            <a:r>
              <a:rPr lang="en-US" dirty="0"/>
              <a:t>Dr. Tariq Mahmood</a:t>
            </a:r>
          </a:p>
        </p:txBody>
      </p:sp>
    </p:spTree>
    <p:extLst>
      <p:ext uri="{BB962C8B-B14F-4D97-AF65-F5344CB8AC3E}">
        <p14:creationId xmlns:p14="http://schemas.microsoft.com/office/powerpoint/2010/main" val="2062353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4FE5-6BC9-4981-AF5F-A89C2543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759"/>
            <a:ext cx="10515600" cy="1325563"/>
          </a:xfrm>
        </p:spPr>
        <p:txBody>
          <a:bodyPr/>
          <a:lstStyle/>
          <a:p>
            <a:r>
              <a:rPr lang="en-US" dirty="0"/>
              <a:t>Cyclic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1A863AE-8F52-44DF-8B05-EBED475FD9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317" y="0"/>
            <a:ext cx="6930683" cy="30086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6FAFC94-FCC9-49E2-AB76-38AEA4158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671" y="2802194"/>
            <a:ext cx="6649329" cy="4055806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681B8CB-6F0A-437A-8C06-45FBD5C301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237956"/>
            <a:ext cx="5669280" cy="5774232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The variations that occur over a span of more than one year</a:t>
            </a:r>
          </a:p>
          <a:p>
            <a:pPr lvl="0"/>
            <a:r>
              <a:rPr lang="en-US" dirty="0"/>
              <a:t>One complete period is a cycle – could be related to a business process</a:t>
            </a:r>
          </a:p>
          <a:p>
            <a:pPr lvl="0"/>
            <a:r>
              <a:rPr lang="en-US" dirty="0"/>
              <a:t>It is not recurring as seasonal </a:t>
            </a:r>
          </a:p>
          <a:p>
            <a:pPr lvl="0"/>
            <a:r>
              <a:rPr lang="en-US" dirty="0"/>
              <a:t>Four-phase economic cycle: </a:t>
            </a:r>
            <a:r>
              <a:rPr lang="en-US" u="sng" dirty="0"/>
              <a:t>prosperity</a:t>
            </a:r>
            <a:r>
              <a:rPr lang="en-US" dirty="0"/>
              <a:t>, </a:t>
            </a:r>
            <a:r>
              <a:rPr lang="en-US" u="sng" dirty="0"/>
              <a:t>depression</a:t>
            </a:r>
            <a:r>
              <a:rPr lang="en-US" dirty="0"/>
              <a:t>, </a:t>
            </a:r>
            <a:r>
              <a:rPr lang="en-US" u="sng" dirty="0"/>
              <a:t>recession</a:t>
            </a:r>
            <a:r>
              <a:rPr lang="en-US" dirty="0"/>
              <a:t>, and </a:t>
            </a:r>
            <a:r>
              <a:rPr lang="en-US" u="sng" dirty="0"/>
              <a:t>recovery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The upswings and the downswings depend on different economic factors and their correlations.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456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4FE5-6BC9-4981-AF5F-A89C2543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303" y="-142277"/>
            <a:ext cx="10515600" cy="1325563"/>
          </a:xfrm>
        </p:spPr>
        <p:txBody>
          <a:bodyPr/>
          <a:lstStyle/>
          <a:p>
            <a:r>
              <a:rPr lang="en-US" dirty="0"/>
              <a:t>Trend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B5D61-913B-4E83-9950-A185CE173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51" y="907366"/>
            <a:ext cx="5323170" cy="5950634"/>
          </a:xfrm>
        </p:spPr>
        <p:txBody>
          <a:bodyPr>
            <a:normAutofit/>
          </a:bodyPr>
          <a:lstStyle/>
          <a:p>
            <a:r>
              <a:rPr lang="en-US" dirty="0"/>
              <a:t>Tendency of data to increase or decrease or remain stable during a longer period</a:t>
            </a:r>
          </a:p>
          <a:p>
            <a:r>
              <a:rPr lang="en-US" dirty="0"/>
              <a:t> A trend is a smooth, general, long-term, average tendency: increase or decrease might not be in the same direction.</a:t>
            </a:r>
          </a:p>
          <a:p>
            <a:r>
              <a:rPr lang="en-US" dirty="0"/>
              <a:t>Overall trend must be upward, downward or stable.</a:t>
            </a:r>
          </a:p>
          <a:p>
            <a:r>
              <a:rPr lang="en-US" dirty="0"/>
              <a:t>GDP, mortality rates in rural area, frequency of health clinics, startups, industries per area, population parameters – in 5-10 years span</a:t>
            </a:r>
            <a:endParaRPr lang="en-GB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5BD3C7-4560-4760-A844-F8C94C7E51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-1"/>
            <a:ext cx="6134100" cy="31561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530323-3577-4EF4-B6AE-D4564516D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429000"/>
            <a:ext cx="607635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056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4FE5-6BC9-4981-AF5F-A89C2543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303" y="-142277"/>
            <a:ext cx="10515600" cy="1325563"/>
          </a:xfrm>
        </p:spPr>
        <p:txBody>
          <a:bodyPr/>
          <a:lstStyle/>
          <a:p>
            <a:r>
              <a:rPr lang="en-US" dirty="0"/>
              <a:t>Random Variations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B5D61-913B-4E83-9950-A185CE173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933" y="1392702"/>
            <a:ext cx="5323170" cy="4586068"/>
          </a:xfrm>
        </p:spPr>
        <p:txBody>
          <a:bodyPr>
            <a:normAutofit/>
          </a:bodyPr>
          <a:lstStyle/>
          <a:p>
            <a:r>
              <a:rPr lang="en-US" dirty="0"/>
              <a:t>Residuals: Irregular, uncontrollable, random, erratic, unpredictable</a:t>
            </a:r>
          </a:p>
          <a:p>
            <a:pPr lvl="0"/>
            <a:r>
              <a:rPr lang="en-US" dirty="0"/>
              <a:t>Natural disasters</a:t>
            </a:r>
          </a:p>
          <a:p>
            <a:r>
              <a:rPr lang="en-US" dirty="0"/>
              <a:t>Remains after removal of other components (seasonal + trend)</a:t>
            </a:r>
          </a:p>
          <a:p>
            <a:r>
              <a:rPr lang="en-US" dirty="0"/>
              <a:t>It results from short term fluctuations in the series</a:t>
            </a:r>
          </a:p>
          <a:p>
            <a:r>
              <a:rPr lang="en-US" dirty="0"/>
              <a:t>These can overwhelm trends and seasonality. </a:t>
            </a:r>
            <a:endParaRPr lang="en-GB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A12B7B-99F7-495C-B698-0086360F97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852"/>
            <a:ext cx="6096000" cy="307410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682732D-6D84-4CA9-890A-8EA6D73092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108960"/>
            <a:ext cx="5697067" cy="371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71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A33F12-881C-4D73-91A6-C78E890F9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612" y="623767"/>
            <a:ext cx="10250130" cy="59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528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3108A-8FA9-4937-B929-840319589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Mathematical Models for TSA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21023-08A7-4483-8418-40C1A6976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782908" cy="4351338"/>
          </a:xfrm>
        </p:spPr>
        <p:txBody>
          <a:bodyPr/>
          <a:lstStyle/>
          <a:p>
            <a:r>
              <a:rPr lang="en-GB" dirty="0"/>
              <a:t>Additive Model, Multiplicative Model, Pseudo-Additive Model</a:t>
            </a:r>
          </a:p>
          <a:p>
            <a:r>
              <a:rPr lang="en-GB" dirty="0"/>
              <a:t>Additive: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78BA86-8726-4250-91BE-56C0762ED2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999207"/>
            <a:ext cx="7752079" cy="200417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06A5D8-356A-4697-A525-4862B892BFC4}"/>
              </a:ext>
            </a:extLst>
          </p:cNvPr>
          <p:cNvSpPr txBox="1"/>
          <p:nvPr/>
        </p:nvSpPr>
        <p:spPr>
          <a:xfrm>
            <a:off x="8590279" y="2999207"/>
            <a:ext cx="33211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Amplitude of seasonal and irregular remains the same as the trend rises or falls</a:t>
            </a:r>
          </a:p>
        </p:txBody>
      </p:sp>
    </p:spTree>
    <p:extLst>
      <p:ext uri="{BB962C8B-B14F-4D97-AF65-F5344CB8AC3E}">
        <p14:creationId xmlns:p14="http://schemas.microsoft.com/office/powerpoint/2010/main" val="16425975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813F82-5623-4C0F-A751-5FE59A9E85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015" y="196948"/>
            <a:ext cx="11324493" cy="646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94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9D1C7A-4CDA-47DB-A7D7-D31C52610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Seasonal Adjustment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FB0A7-E50E-4C7A-8F0B-A7B76185D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42990"/>
          </a:xfrm>
        </p:spPr>
        <p:txBody>
          <a:bodyPr/>
          <a:lstStyle/>
          <a:p>
            <a:r>
              <a:rPr lang="en-US" altLang="en-US" dirty="0">
                <a:latin typeface="Arial" panose="020B0604020202020204" pitchFamily="34" charset="0"/>
              </a:rPr>
              <a:t>The seasonally adjusted series is obtained by estimating and removing the seasonal effects from the original time series.</a:t>
            </a:r>
          </a:p>
          <a:p>
            <a:r>
              <a:rPr lang="en-US" altLang="en-US" dirty="0">
                <a:latin typeface="Arial" panose="020B0604020202020204" pitchFamily="34" charset="0"/>
              </a:rPr>
              <a:t>The estimated seasonal component is denoted by   </a:t>
            </a:r>
            <a:r>
              <a:rPr lang="en-US" altLang="en-US" sz="2000" dirty="0">
                <a:latin typeface="Arial" panose="020B0604020202020204" pitchFamily="34" charset="0"/>
              </a:rPr>
              <a:t>    </a:t>
            </a:r>
            <a:r>
              <a:rPr lang="en-US" altLang="en-US" dirty="0">
                <a:latin typeface="Arial" panose="020B0604020202020204" pitchFamily="34" charset="0"/>
              </a:rPr>
              <a:t> 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CEADA3-A571-4832-89CC-FBC3AB5AE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10837985" cy="26681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530977-43F9-4422-8974-BE11AA837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3752" y="2638856"/>
            <a:ext cx="523521" cy="63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062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F211EBB-9A73-431D-B034-F54E15717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535" y="602999"/>
            <a:ext cx="8239938" cy="513800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A1DFC9F-70DB-4221-A1DD-D7C2DAD59605}"/>
              </a:ext>
            </a:extLst>
          </p:cNvPr>
          <p:cNvSpPr/>
          <p:nvPr/>
        </p:nvSpPr>
        <p:spPr>
          <a:xfrm>
            <a:off x="9523826" y="1879339"/>
            <a:ext cx="219456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following figure depicts a typically additive series. The underlying level of the series fluctuates but the magnitude of the seasonal spikes remains approximately stable.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6907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3108A-8FA9-4937-B929-840319589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Mathematical Models for TSA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21023-08A7-4483-8418-40C1A6976C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393788" cy="4351338"/>
          </a:xfrm>
        </p:spPr>
        <p:txBody>
          <a:bodyPr/>
          <a:lstStyle/>
          <a:p>
            <a:r>
              <a:rPr lang="en-GB" dirty="0"/>
              <a:t>Multiplicative: 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06A5D8-356A-4697-A525-4862B892BFC4}"/>
              </a:ext>
            </a:extLst>
          </p:cNvPr>
          <p:cNvSpPr txBox="1"/>
          <p:nvPr/>
        </p:nvSpPr>
        <p:spPr>
          <a:xfrm>
            <a:off x="7737230" y="2628321"/>
            <a:ext cx="33211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Amplitude of seasonal and irregular increases as the trend rises or falls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51A356-6979-4206-800D-918CACAB9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884" y="2506660"/>
            <a:ext cx="6264420" cy="4351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42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DC7AE77-F327-431C-8BA2-9769E23BC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588" y="308461"/>
            <a:ext cx="10705514" cy="624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87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E47709-BD5F-4861-B0C8-11446C0B7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Series: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528D3-DC16-4BCF-8011-846717BB8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 sequence or series of data points observed or measured at equal time intervals (hourly, daily, weekly, monthly, quarterly, yearly)</a:t>
            </a:r>
          </a:p>
          <a:p>
            <a:r>
              <a:rPr lang="en-GB" dirty="0"/>
              <a:t>Requirement:</a:t>
            </a:r>
          </a:p>
          <a:p>
            <a:pPr lvl="1"/>
            <a:r>
              <a:rPr lang="en-GB" dirty="0"/>
              <a:t>A Date column/timestamp</a:t>
            </a:r>
          </a:p>
          <a:p>
            <a:pPr lvl="1"/>
            <a:r>
              <a:rPr lang="en-GB" dirty="0"/>
              <a:t>The dates should be spaced equally</a:t>
            </a:r>
          </a:p>
          <a:p>
            <a:r>
              <a:rPr lang="en-GB" u="sng" dirty="0"/>
              <a:t>Daily</a:t>
            </a:r>
            <a:r>
              <a:rPr lang="en-GB" dirty="0"/>
              <a:t>: Stock Prices, Oil prices, Sales</a:t>
            </a:r>
          </a:p>
          <a:p>
            <a:r>
              <a:rPr lang="en-GB" u="sng" dirty="0"/>
              <a:t>Weekly</a:t>
            </a:r>
            <a:r>
              <a:rPr lang="en-GB" dirty="0"/>
              <a:t>: Sales, Number of website visitors, Aircraft departures</a:t>
            </a:r>
          </a:p>
          <a:p>
            <a:r>
              <a:rPr lang="en-GB" u="sng" dirty="0"/>
              <a:t>Monthly</a:t>
            </a:r>
            <a:r>
              <a:rPr lang="en-GB" dirty="0"/>
              <a:t>: ROI, Mortality Rate, No. of traffic accidents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04665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6C488FE-B382-46A2-A2AE-C40DFCEDF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26" y="170405"/>
            <a:ext cx="9925148" cy="6517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3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205472-36AF-4F10-ABDD-57FAB6882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52" y="677520"/>
            <a:ext cx="11366696" cy="577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347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F4C100-0137-4AC6-9C24-BDAF9B57B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070" y="177458"/>
            <a:ext cx="11394197" cy="6518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2298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C1FEC16-F53F-49C5-BD79-8A1033AEF6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5" y="220320"/>
            <a:ext cx="11788725" cy="640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491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3C2FF9-8ED3-450B-90ED-668C2817DA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39151"/>
            <a:ext cx="11535508" cy="6414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689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AE00D0-B918-4E1E-8E41-D9448FA6F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234" y="0"/>
            <a:ext cx="114088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818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F9E94-98C5-4C44-86A5-BC5D2436E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Pseudo-Additive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2BB5F-C036-41F1-8A4B-058E14C7C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the time series mostly contains values close to 0, then multiplicative can yield time series very close to 0</a:t>
            </a:r>
          </a:p>
          <a:p>
            <a:r>
              <a:rPr lang="en-US" dirty="0"/>
              <a:t>In this case, you can insert the additive component within the multiplicative time series</a:t>
            </a:r>
          </a:p>
        </p:txBody>
      </p:sp>
    </p:spTree>
    <p:extLst>
      <p:ext uri="{BB962C8B-B14F-4D97-AF65-F5344CB8AC3E}">
        <p14:creationId xmlns:p14="http://schemas.microsoft.com/office/powerpoint/2010/main" val="36578220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5FB36-EF9E-4AAE-AE2A-17B3FEDC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321" y="2611474"/>
            <a:ext cx="4057357" cy="1325563"/>
          </a:xfrm>
        </p:spPr>
        <p:txBody>
          <a:bodyPr/>
          <a:lstStyle/>
          <a:p>
            <a:r>
              <a:rPr lang="en-US" dirty="0"/>
              <a:t>Lagged Features</a:t>
            </a:r>
          </a:p>
        </p:txBody>
      </p:sp>
    </p:spTree>
    <p:extLst>
      <p:ext uri="{BB962C8B-B14F-4D97-AF65-F5344CB8AC3E}">
        <p14:creationId xmlns:p14="http://schemas.microsoft.com/office/powerpoint/2010/main" val="12316208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FFF6C-5E20-4EDD-9AAE-2FC721B5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 Types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0C1DA3-BF90-4BA9-82D1-CAB9C721EB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8596" y="2226102"/>
            <a:ext cx="5500467" cy="34059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C0F4B08-8564-4C15-A5D7-ED30CF8B2E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442" y="1690688"/>
            <a:ext cx="46291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9468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6703A9-9D8D-4526-B25E-D59C4F8F8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Frame the time series ..	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648FF-D7F7-47EA-9192-686311E29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Frame the time series as a supervised learning problem.</a:t>
            </a:r>
          </a:p>
          <a:p>
            <a:r>
              <a:rPr lang="en-US" dirty="0"/>
              <a:t>This will allow us to model TSF as a regression problem</a:t>
            </a:r>
          </a:p>
          <a:p>
            <a:r>
              <a:rPr lang="en-US" dirty="0"/>
              <a:t>Increase the number of columns</a:t>
            </a:r>
          </a:p>
          <a:p>
            <a:pPr lvl="1"/>
            <a:r>
              <a:rPr lang="en-GB" dirty="0"/>
              <a:t>Date features (Day of week , Week of month , month of year etc)</a:t>
            </a:r>
          </a:p>
          <a:p>
            <a:pPr lvl="1"/>
            <a:r>
              <a:rPr lang="en-GB" dirty="0"/>
              <a:t>Lagged Features: Using Sliding / Rolling Window and Using Expanding Window </a:t>
            </a:r>
          </a:p>
          <a:p>
            <a:r>
              <a:rPr lang="en-US" u="sng" dirty="0">
                <a:solidFill>
                  <a:srgbClr val="FF0000"/>
                </a:solidFill>
              </a:rPr>
              <a:t>Sliding Window</a:t>
            </a:r>
            <a:r>
              <a:rPr lang="en-US" dirty="0"/>
              <a:t>: The use of prior time steps to predict the next time step (aka lag method) </a:t>
            </a:r>
          </a:p>
          <a:p>
            <a:r>
              <a:rPr lang="en-US" dirty="0"/>
              <a:t>Size of lag = no. of previous time steps used to predict the next step</a:t>
            </a:r>
          </a:p>
        </p:txBody>
      </p:sp>
    </p:spTree>
    <p:extLst>
      <p:ext uri="{BB962C8B-B14F-4D97-AF65-F5344CB8AC3E}">
        <p14:creationId xmlns:p14="http://schemas.microsoft.com/office/powerpoint/2010/main" val="288278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4BF541-955C-4D9D-8CD0-9F643F2AA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Series: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521AF9-CF3F-4BE8-912A-862ED3766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258" y="1505244"/>
            <a:ext cx="8820443" cy="498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5727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rectangle&#10;&#10;Description automatically generated">
            <a:extLst>
              <a:ext uri="{FF2B5EF4-FFF2-40B4-BE49-F238E27FC236}">
                <a16:creationId xmlns:a16="http://schemas.microsoft.com/office/drawing/2014/main" id="{E17FB519-0190-42D1-8E87-8CF8E887DA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8309"/>
          <a:stretch/>
        </p:blipFill>
        <p:spPr>
          <a:xfrm>
            <a:off x="1077351" y="536959"/>
            <a:ext cx="2144152" cy="1693863"/>
          </a:xfrm>
          <a:prstGeom prst="rect">
            <a:avLst/>
          </a:prstGeom>
        </p:spPr>
      </p:pic>
      <p:pic>
        <p:nvPicPr>
          <p:cNvPr id="5" name="Picture 4" descr="Shape, rectangle&#10;&#10;Description automatically generated">
            <a:extLst>
              <a:ext uri="{FF2B5EF4-FFF2-40B4-BE49-F238E27FC236}">
                <a16:creationId xmlns:a16="http://schemas.microsoft.com/office/drawing/2014/main" id="{5763564B-D1E7-4F66-9266-FEB286A610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2173"/>
          <a:stretch/>
        </p:blipFill>
        <p:spPr>
          <a:xfrm>
            <a:off x="1077351" y="4315234"/>
            <a:ext cx="2144152" cy="2262213"/>
          </a:xfrm>
          <a:prstGeom prst="rect">
            <a:avLst/>
          </a:prstGeom>
        </p:spPr>
      </p:pic>
      <p:sp>
        <p:nvSpPr>
          <p:cNvPr id="11" name="Arrow: Right 10">
            <a:extLst>
              <a:ext uri="{FF2B5EF4-FFF2-40B4-BE49-F238E27FC236}">
                <a16:creationId xmlns:a16="http://schemas.microsoft.com/office/drawing/2014/main" id="{B3C90752-2551-48EC-A228-BFFE899D8E31}"/>
              </a:ext>
            </a:extLst>
          </p:cNvPr>
          <p:cNvSpPr/>
          <p:nvPr/>
        </p:nvSpPr>
        <p:spPr>
          <a:xfrm rot="5400000">
            <a:off x="1731983" y="3202241"/>
            <a:ext cx="834886" cy="453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7B80595-17B4-4C0A-918F-89ED2E3E27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9166" y="263482"/>
            <a:ext cx="3653666" cy="224081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8876B96-0449-4080-84BE-67092D86E6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745" y="4315234"/>
            <a:ext cx="3332508" cy="2262213"/>
          </a:xfrm>
          <a:prstGeom prst="rect">
            <a:avLst/>
          </a:prstGeom>
        </p:spPr>
      </p:pic>
      <p:sp>
        <p:nvSpPr>
          <p:cNvPr id="17" name="Arrow: Right 16">
            <a:extLst>
              <a:ext uri="{FF2B5EF4-FFF2-40B4-BE49-F238E27FC236}">
                <a16:creationId xmlns:a16="http://schemas.microsoft.com/office/drawing/2014/main" id="{0795951C-4F2A-45C2-8571-44C743CA5E96}"/>
              </a:ext>
            </a:extLst>
          </p:cNvPr>
          <p:cNvSpPr/>
          <p:nvPr/>
        </p:nvSpPr>
        <p:spPr>
          <a:xfrm rot="5400000">
            <a:off x="5678556" y="3202242"/>
            <a:ext cx="834886" cy="453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DD5851D-C1DA-4F93-9A16-ED16F83C0E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96329" y="304129"/>
            <a:ext cx="3653666" cy="2240816"/>
          </a:xfrm>
          <a:prstGeom prst="rect">
            <a:avLst/>
          </a:prstGeom>
        </p:spPr>
      </p:pic>
      <p:sp>
        <p:nvSpPr>
          <p:cNvPr id="20" name="Arrow: Right 19">
            <a:extLst>
              <a:ext uri="{FF2B5EF4-FFF2-40B4-BE49-F238E27FC236}">
                <a16:creationId xmlns:a16="http://schemas.microsoft.com/office/drawing/2014/main" id="{A0A33B44-14D9-48C4-BC21-15EFA6E572F9}"/>
              </a:ext>
            </a:extLst>
          </p:cNvPr>
          <p:cNvSpPr/>
          <p:nvPr/>
        </p:nvSpPr>
        <p:spPr>
          <a:xfrm rot="5400000">
            <a:off x="9884129" y="3236340"/>
            <a:ext cx="834886" cy="4535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3899786-B492-44DA-A0BF-BE97FB40B4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47980" y="4080226"/>
            <a:ext cx="3750365" cy="247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498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01211-E8DA-451A-B028-F316377BB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541" y="0"/>
            <a:ext cx="4031756" cy="1325563"/>
          </a:xfrm>
        </p:spPr>
        <p:txBody>
          <a:bodyPr/>
          <a:lstStyle/>
          <a:p>
            <a:r>
              <a:rPr lang="en-US" dirty="0"/>
              <a:t>Lagged Features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A6CFB1-CBC7-4988-BE7B-E0ED670109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891" t="13773"/>
          <a:stretch/>
        </p:blipFill>
        <p:spPr>
          <a:xfrm>
            <a:off x="1" y="1041009"/>
            <a:ext cx="5442156" cy="58169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B20226-5FA3-4DDA-976E-7B075E7DD4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160" t="3909"/>
          <a:stretch/>
        </p:blipFill>
        <p:spPr>
          <a:xfrm>
            <a:off x="5554697" y="253218"/>
            <a:ext cx="6637303" cy="6604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021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29DA8-CA2E-42D5-9CEC-AB46D4F5C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Rolling Window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9E0C7-52D8-4098-B258-50BD1B3DC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0031"/>
            <a:ext cx="9248335" cy="4351338"/>
          </a:xfrm>
        </p:spPr>
        <p:txBody>
          <a:bodyPr/>
          <a:lstStyle/>
          <a:p>
            <a:r>
              <a:rPr lang="en-US" dirty="0"/>
              <a:t>Besides adding raw values in previous time steps, we can also add the summary of these values</a:t>
            </a:r>
          </a:p>
          <a:p>
            <a:r>
              <a:rPr lang="en-US" dirty="0"/>
              <a:t>Estimate summary statistics across the values in the sliding window and include these as features.</a:t>
            </a:r>
          </a:p>
          <a:p>
            <a:r>
              <a:rPr lang="en-US" dirty="0"/>
              <a:t>Mean of the previous values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rolling mean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Moving Average</a:t>
            </a:r>
          </a:p>
          <a:p>
            <a:r>
              <a:rPr lang="en-US" dirty="0"/>
              <a:t>The MA of the previous values can be used to predict the value of the time series in the next time step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4852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F939814-8B74-475C-9D0E-8D80359C1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294" y="1309946"/>
            <a:ext cx="9815411" cy="3177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73B5795-E9D2-4021-B865-30151F4A59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058" y="4698608"/>
            <a:ext cx="6625882" cy="2005282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Moving Average</a:t>
            </a:r>
          </a:p>
        </p:txBody>
      </p:sp>
    </p:spTree>
    <p:extLst>
      <p:ext uri="{BB962C8B-B14F-4D97-AF65-F5344CB8AC3E}">
        <p14:creationId xmlns:p14="http://schemas.microsoft.com/office/powerpoint/2010/main" val="3832128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Rolling Windows Statistics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242E90-6146-4AA3-8073-81AE409B78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0" t="11865"/>
          <a:stretch/>
        </p:blipFill>
        <p:spPr>
          <a:xfrm>
            <a:off x="675250" y="1252025"/>
            <a:ext cx="10304072" cy="545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2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9E0C7-52D8-4098-B258-50BD1B3DCB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Include all previous data in the series. </a:t>
            </a:r>
          </a:p>
          <a:p>
            <a:r>
              <a:rPr lang="en-US" dirty="0"/>
              <a:t>Python’s expanding() function that includes all prior values for each time step.</a:t>
            </a:r>
          </a:p>
          <a:p>
            <a:r>
              <a:rPr lang="en-US" dirty="0"/>
              <a:t>Shift the series one-time step to ensure that the output value we wish to predict is excluded from these window values.</a:t>
            </a:r>
            <a:endParaRPr lang="en-GB" dirty="0"/>
          </a:p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064F4-758E-41E1-BFA2-8139C95F0FA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Expanding Windows Statistics</a:t>
            </a:r>
          </a:p>
        </p:txBody>
      </p:sp>
    </p:spTree>
    <p:extLst>
      <p:ext uri="{BB962C8B-B14F-4D97-AF65-F5344CB8AC3E}">
        <p14:creationId xmlns:p14="http://schemas.microsoft.com/office/powerpoint/2010/main" val="130704215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Expanding Windows Statistics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09F738-7005-42A4-BAC2-189294C0A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01"/>
          <a:stretch/>
        </p:blipFill>
        <p:spPr>
          <a:xfrm>
            <a:off x="688366" y="1280160"/>
            <a:ext cx="11086291" cy="521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52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39E0C7-52D8-4098-B258-50BD1B3DCB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88578"/>
          </a:xfrm>
        </p:spPr>
        <p:txBody>
          <a:bodyPr>
            <a:normAutofit/>
          </a:bodyPr>
          <a:lstStyle/>
          <a:p>
            <a:r>
              <a:rPr lang="en-US" dirty="0"/>
              <a:t>It is possible that the observations have been sampled with an undesired frequency </a:t>
            </a:r>
            <a:r>
              <a:rPr lang="en-US" dirty="0">
                <a:sym typeface="Wingdings" panose="05000000000000000000" pitchFamily="2" charset="2"/>
              </a:rPr>
              <a:t> </a:t>
            </a:r>
            <a:r>
              <a:rPr lang="en-US" dirty="0"/>
              <a:t>too granular or weakly granular.</a:t>
            </a:r>
          </a:p>
          <a:p>
            <a:r>
              <a:rPr lang="en-US" dirty="0"/>
              <a:t>The Pandas library allows you to change the frequency</a:t>
            </a:r>
            <a:endParaRPr lang="en-GB" dirty="0"/>
          </a:p>
          <a:p>
            <a:endParaRPr lang="en-US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B2064F4-758E-41E1-BFA2-8139C95F0FA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Resampling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BDD145-782F-4804-9415-5412AA6A0D9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5495"/>
          <a:stretch/>
        </p:blipFill>
        <p:spPr>
          <a:xfrm>
            <a:off x="448734" y="3429000"/>
            <a:ext cx="10905066" cy="278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8347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Upsampling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4C5363-05C1-481B-8B83-2F34F10AC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573" y="1690688"/>
            <a:ext cx="2584352" cy="438032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5E3261-3D13-4846-B65C-B70831006E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780" y="1387474"/>
            <a:ext cx="2681977" cy="510540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649F6D42-407C-4B3F-A9F1-7DB20EBB3D81}"/>
              </a:ext>
            </a:extLst>
          </p:cNvPr>
          <p:cNvSpPr/>
          <p:nvPr/>
        </p:nvSpPr>
        <p:spPr>
          <a:xfrm>
            <a:off x="7077548" y="3327424"/>
            <a:ext cx="730021" cy="4567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8B2542-F0B9-4EFF-A18D-72E2E245DB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4611" y="1223790"/>
            <a:ext cx="3463979" cy="5352429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1C76B7DE-2B47-45A9-AE84-3761AF0235F7}"/>
              </a:ext>
            </a:extLst>
          </p:cNvPr>
          <p:cNvSpPr/>
          <p:nvPr/>
        </p:nvSpPr>
        <p:spPr>
          <a:xfrm>
            <a:off x="3510759" y="3327423"/>
            <a:ext cx="730021" cy="4567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6986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360265" y="23051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Downsampling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87432E-81D5-4C8D-91F1-446DE8FBA3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77" y="1839998"/>
            <a:ext cx="2359265" cy="412470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70AE41C-B2E8-45D8-B930-ADCD866FB9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481" y="2074152"/>
            <a:ext cx="2669847" cy="2709695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F76020C4-5A4F-4E25-BE0E-11A9CC6E43EF}"/>
              </a:ext>
            </a:extLst>
          </p:cNvPr>
          <p:cNvSpPr/>
          <p:nvPr/>
        </p:nvSpPr>
        <p:spPr>
          <a:xfrm>
            <a:off x="2580023" y="2988315"/>
            <a:ext cx="561643" cy="3651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4BE3F61D-1656-4359-935E-4BC048008126}"/>
              </a:ext>
            </a:extLst>
          </p:cNvPr>
          <p:cNvSpPr/>
          <p:nvPr/>
        </p:nvSpPr>
        <p:spPr>
          <a:xfrm>
            <a:off x="5364924" y="2957317"/>
            <a:ext cx="506282" cy="37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8D083E5-CE00-4ECB-B803-392BF8BD2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1733" y="2900503"/>
            <a:ext cx="2881999" cy="6711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E383E75-07DE-4403-A640-C38BBC5E4C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0899" y="1406505"/>
            <a:ext cx="2043590" cy="4380327"/>
          </a:xfrm>
          <a:prstGeom prst="rect">
            <a:avLst/>
          </a:prstGeom>
        </p:spPr>
      </p:pic>
      <p:sp>
        <p:nvSpPr>
          <p:cNvPr id="16" name="Arrow: Right 15">
            <a:extLst>
              <a:ext uri="{FF2B5EF4-FFF2-40B4-BE49-F238E27FC236}">
                <a16:creationId xmlns:a16="http://schemas.microsoft.com/office/drawing/2014/main" id="{D257B693-5A93-4EF8-9C25-1769075B0EB8}"/>
              </a:ext>
            </a:extLst>
          </p:cNvPr>
          <p:cNvSpPr/>
          <p:nvPr/>
        </p:nvSpPr>
        <p:spPr>
          <a:xfrm>
            <a:off x="8679328" y="3017341"/>
            <a:ext cx="506282" cy="3716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36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280E6-F4D7-49CA-810E-EB3C22360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Series: Example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CA90E8-6F58-438B-A3B2-6607E660BC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46" y="1519312"/>
            <a:ext cx="10087708" cy="4973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129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2A12FF6-AECE-4CE7-968A-26C3CEEA260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Downsampling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6E60D3A-49C3-4C3D-AD9E-D520EB7F77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1946" y="1953181"/>
            <a:ext cx="3425609" cy="22573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069369-29EE-4BEE-B07F-6F5D2B5444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223" y="1953181"/>
            <a:ext cx="3433324" cy="215236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A419820-694E-416E-9E99-17A1CEEB49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62" y="1954822"/>
            <a:ext cx="3423916" cy="2500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4335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85FB36-EF9E-4AAE-AE2A-17B3FEDCB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7321" y="2611474"/>
            <a:ext cx="4057357" cy="1325563"/>
          </a:xfrm>
        </p:spPr>
        <p:txBody>
          <a:bodyPr/>
          <a:lstStyle/>
          <a:p>
            <a:r>
              <a:rPr lang="en-US" dirty="0"/>
              <a:t>Stationarity</a:t>
            </a:r>
          </a:p>
        </p:txBody>
      </p:sp>
    </p:spTree>
    <p:extLst>
      <p:ext uri="{BB962C8B-B14F-4D97-AF65-F5344CB8AC3E}">
        <p14:creationId xmlns:p14="http://schemas.microsoft.com/office/powerpoint/2010/main" val="372188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1F32EBA-ED97-466E-8CFA-8382584155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9AAFA7-CFA2-4146-A0CB-FA33F5764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9" y="851517"/>
            <a:ext cx="5130795" cy="1461778"/>
          </a:xfrm>
        </p:spPr>
        <p:txBody>
          <a:bodyPr>
            <a:normAutofit/>
          </a:bodyPr>
          <a:lstStyle/>
          <a:p>
            <a:r>
              <a:rPr lang="en-US" sz="4000"/>
              <a:t>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9C27F-B582-49C3-BB23-FFC0E395D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24" y="2145784"/>
            <a:ext cx="4394112" cy="3536236"/>
          </a:xfrm>
        </p:spPr>
        <p:txBody>
          <a:bodyPr>
            <a:norm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A time series becomes stationary when a time shift doesn’t change the shape of its distribution. </a:t>
            </a:r>
          </a:p>
          <a:p>
            <a:r>
              <a:rPr lang="en-US" sz="2700" dirty="0">
                <a:solidFill>
                  <a:srgbClr val="FF0000"/>
                </a:solidFill>
              </a:rPr>
              <a:t>Mean, variance and co-variance of the series remain constant over time</a:t>
            </a: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2A38935-BB53-4DF7-A56E-48DD25B685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510370" y="851518"/>
            <a:ext cx="6184806" cy="5154967"/>
          </a:xfrm>
          <a:custGeom>
            <a:avLst/>
            <a:gdLst>
              <a:gd name="connsiteX0" fmla="*/ 363179 w 6184806"/>
              <a:gd name="connsiteY0" fmla="*/ 3125191 h 5154967"/>
              <a:gd name="connsiteX1" fmla="*/ 898270 w 6184806"/>
              <a:gd name="connsiteY1" fmla="*/ 3125191 h 5154967"/>
              <a:gd name="connsiteX2" fmla="*/ 980326 w 6184806"/>
              <a:gd name="connsiteY2" fmla="*/ 3173551 h 5154967"/>
              <a:gd name="connsiteX3" fmla="*/ 1248448 w 6184806"/>
              <a:gd name="connsiteY3" fmla="*/ 3635277 h 5154967"/>
              <a:gd name="connsiteX4" fmla="*/ 1248448 w 6184806"/>
              <a:gd name="connsiteY4" fmla="*/ 3729695 h 5154967"/>
              <a:gd name="connsiteX5" fmla="*/ 980326 w 6184806"/>
              <a:gd name="connsiteY5" fmla="*/ 4191421 h 5154967"/>
              <a:gd name="connsiteX6" fmla="*/ 898270 w 6184806"/>
              <a:gd name="connsiteY6" fmla="*/ 4239781 h 5154967"/>
              <a:gd name="connsiteX7" fmla="*/ 363179 w 6184806"/>
              <a:gd name="connsiteY7" fmla="*/ 4239781 h 5154967"/>
              <a:gd name="connsiteX8" fmla="*/ 279969 w 6184806"/>
              <a:gd name="connsiteY8" fmla="*/ 4191421 h 5154967"/>
              <a:gd name="connsiteX9" fmla="*/ 13002 w 6184806"/>
              <a:gd name="connsiteY9" fmla="*/ 3729695 h 5154967"/>
              <a:gd name="connsiteX10" fmla="*/ 13002 w 6184806"/>
              <a:gd name="connsiteY10" fmla="*/ 3635277 h 5154967"/>
              <a:gd name="connsiteX11" fmla="*/ 279969 w 6184806"/>
              <a:gd name="connsiteY11" fmla="*/ 3173551 h 5154967"/>
              <a:gd name="connsiteX12" fmla="*/ 363179 w 6184806"/>
              <a:gd name="connsiteY12" fmla="*/ 3125191 h 5154967"/>
              <a:gd name="connsiteX13" fmla="*/ 2489721 w 6184806"/>
              <a:gd name="connsiteY13" fmla="*/ 570035 h 5154967"/>
              <a:gd name="connsiteX14" fmla="*/ 2764862 w 6184806"/>
              <a:gd name="connsiteY14" fmla="*/ 570035 h 5154967"/>
              <a:gd name="connsiteX15" fmla="*/ 2796959 w 6184806"/>
              <a:gd name="connsiteY15" fmla="*/ 570035 h 5154967"/>
              <a:gd name="connsiteX16" fmla="*/ 2827587 w 6184806"/>
              <a:gd name="connsiteY16" fmla="*/ 622777 h 5154967"/>
              <a:gd name="connsiteX17" fmla="*/ 2977604 w 6184806"/>
              <a:gd name="connsiteY17" fmla="*/ 881117 h 5154967"/>
              <a:gd name="connsiteX18" fmla="*/ 2977604 w 6184806"/>
              <a:gd name="connsiteY18" fmla="*/ 1025720 h 5154967"/>
              <a:gd name="connsiteX19" fmla="*/ 2566968 w 6184806"/>
              <a:gd name="connsiteY19" fmla="*/ 1732863 h 5154967"/>
              <a:gd name="connsiteX20" fmla="*/ 2441299 w 6184806"/>
              <a:gd name="connsiteY20" fmla="*/ 1806927 h 5154967"/>
              <a:gd name="connsiteX21" fmla="*/ 1621798 w 6184806"/>
              <a:gd name="connsiteY21" fmla="*/ 1806927 h 5154967"/>
              <a:gd name="connsiteX22" fmla="*/ 1583218 w 6184806"/>
              <a:gd name="connsiteY22" fmla="*/ 1801802 h 5154967"/>
              <a:gd name="connsiteX23" fmla="*/ 1556683 w 6184806"/>
              <a:gd name="connsiteY23" fmla="*/ 1790677 h 5154967"/>
              <a:gd name="connsiteX24" fmla="*/ 1572899 w 6184806"/>
              <a:gd name="connsiteY24" fmla="*/ 1762631 h 5154967"/>
              <a:gd name="connsiteX25" fmla="*/ 2147429 w 6184806"/>
              <a:gd name="connsiteY25" fmla="*/ 768968 h 5154967"/>
              <a:gd name="connsiteX26" fmla="*/ 2489721 w 6184806"/>
              <a:gd name="connsiteY26" fmla="*/ 570035 h 5154967"/>
              <a:gd name="connsiteX27" fmla="*/ 1573268 w 6184806"/>
              <a:gd name="connsiteY27" fmla="*/ 0 h 5154967"/>
              <a:gd name="connsiteX28" fmla="*/ 2497662 w 6184806"/>
              <a:gd name="connsiteY28" fmla="*/ 0 h 5154967"/>
              <a:gd name="connsiteX29" fmla="*/ 2639415 w 6184806"/>
              <a:gd name="connsiteY29" fmla="*/ 83546 h 5154967"/>
              <a:gd name="connsiteX30" fmla="*/ 2887862 w 6184806"/>
              <a:gd name="connsiteY30" fmla="*/ 511387 h 5154967"/>
              <a:gd name="connsiteX31" fmla="*/ 2915928 w 6184806"/>
              <a:gd name="connsiteY31" fmla="*/ 559720 h 5154967"/>
              <a:gd name="connsiteX32" fmla="*/ 2893844 w 6184806"/>
              <a:gd name="connsiteY32" fmla="*/ 559720 h 5154967"/>
              <a:gd name="connsiteX33" fmla="*/ 2789466 w 6184806"/>
              <a:gd name="connsiteY33" fmla="*/ 559720 h 5154967"/>
              <a:gd name="connsiteX34" fmla="*/ 2744122 w 6184806"/>
              <a:gd name="connsiteY34" fmla="*/ 481634 h 5154967"/>
              <a:gd name="connsiteX35" fmla="*/ 2570885 w 6184806"/>
              <a:gd name="connsiteY35" fmla="*/ 183309 h 5154967"/>
              <a:gd name="connsiteX36" fmla="*/ 2445216 w 6184806"/>
              <a:gd name="connsiteY36" fmla="*/ 109244 h 5154967"/>
              <a:gd name="connsiteX37" fmla="*/ 1625714 w 6184806"/>
              <a:gd name="connsiteY37" fmla="*/ 109244 h 5154967"/>
              <a:gd name="connsiteX38" fmla="*/ 1498276 w 6184806"/>
              <a:gd name="connsiteY38" fmla="*/ 183309 h 5154967"/>
              <a:gd name="connsiteX39" fmla="*/ 1089410 w 6184806"/>
              <a:gd name="connsiteY39" fmla="*/ 890450 h 5154967"/>
              <a:gd name="connsiteX40" fmla="*/ 1089410 w 6184806"/>
              <a:gd name="connsiteY40" fmla="*/ 1035054 h 5154967"/>
              <a:gd name="connsiteX41" fmla="*/ 1498276 w 6184806"/>
              <a:gd name="connsiteY41" fmla="*/ 1742196 h 5154967"/>
              <a:gd name="connsiteX42" fmla="*/ 1552039 w 6184806"/>
              <a:gd name="connsiteY42" fmla="*/ 1796421 h 5154967"/>
              <a:gd name="connsiteX43" fmla="*/ 1558260 w 6184806"/>
              <a:gd name="connsiteY43" fmla="*/ 1799029 h 5154967"/>
              <a:gd name="connsiteX44" fmla="*/ 1524911 w 6184806"/>
              <a:gd name="connsiteY44" fmla="*/ 1856707 h 5154967"/>
              <a:gd name="connsiteX45" fmla="*/ 1500108 w 6184806"/>
              <a:gd name="connsiteY45" fmla="*/ 1899604 h 5154967"/>
              <a:gd name="connsiteX46" fmla="*/ 1525834 w 6184806"/>
              <a:gd name="connsiteY46" fmla="*/ 1910390 h 5154967"/>
              <a:gd name="connsiteX47" fmla="*/ 1569352 w 6184806"/>
              <a:gd name="connsiteY47" fmla="*/ 1916170 h 5154967"/>
              <a:gd name="connsiteX48" fmla="*/ 2493745 w 6184806"/>
              <a:gd name="connsiteY48" fmla="*/ 1916170 h 5154967"/>
              <a:gd name="connsiteX49" fmla="*/ 2635498 w 6184806"/>
              <a:gd name="connsiteY49" fmla="*/ 1832627 h 5154967"/>
              <a:gd name="connsiteX50" fmla="*/ 3098693 w 6184806"/>
              <a:gd name="connsiteY50" fmla="*/ 1034974 h 5154967"/>
              <a:gd name="connsiteX51" fmla="*/ 3098693 w 6184806"/>
              <a:gd name="connsiteY51" fmla="*/ 871863 h 5154967"/>
              <a:gd name="connsiteX52" fmla="*/ 2945803 w 6184806"/>
              <a:gd name="connsiteY52" fmla="*/ 608576 h 5154967"/>
              <a:gd name="connsiteX53" fmla="*/ 2923422 w 6184806"/>
              <a:gd name="connsiteY53" fmla="*/ 570035 h 5154967"/>
              <a:gd name="connsiteX54" fmla="*/ 3027104 w 6184806"/>
              <a:gd name="connsiteY54" fmla="*/ 570035 h 5154967"/>
              <a:gd name="connsiteX55" fmla="*/ 4690846 w 6184806"/>
              <a:gd name="connsiteY55" fmla="*/ 570035 h 5154967"/>
              <a:gd name="connsiteX56" fmla="*/ 5028384 w 6184806"/>
              <a:gd name="connsiteY56" fmla="*/ 768968 h 5154967"/>
              <a:gd name="connsiteX57" fmla="*/ 6131323 w 6184806"/>
              <a:gd name="connsiteY57" fmla="*/ 2668304 h 5154967"/>
              <a:gd name="connsiteX58" fmla="*/ 6131323 w 6184806"/>
              <a:gd name="connsiteY58" fmla="*/ 3056698 h 5154967"/>
              <a:gd name="connsiteX59" fmla="*/ 5028384 w 6184806"/>
              <a:gd name="connsiteY59" fmla="*/ 4956035 h 5154967"/>
              <a:gd name="connsiteX60" fmla="*/ 4690846 w 6184806"/>
              <a:gd name="connsiteY60" fmla="*/ 5154967 h 5154967"/>
              <a:gd name="connsiteX61" fmla="*/ 2489721 w 6184806"/>
              <a:gd name="connsiteY61" fmla="*/ 5154967 h 5154967"/>
              <a:gd name="connsiteX62" fmla="*/ 2147429 w 6184806"/>
              <a:gd name="connsiteY62" fmla="*/ 4956035 h 5154967"/>
              <a:gd name="connsiteX63" fmla="*/ 1049243 w 6184806"/>
              <a:gd name="connsiteY63" fmla="*/ 3056698 h 5154967"/>
              <a:gd name="connsiteX64" fmla="*/ 1049243 w 6184806"/>
              <a:gd name="connsiteY64" fmla="*/ 2668304 h 5154967"/>
              <a:gd name="connsiteX65" fmla="*/ 1457007 w 6184806"/>
              <a:gd name="connsiteY65" fmla="*/ 1963067 h 5154967"/>
              <a:gd name="connsiteX66" fmla="*/ 1491373 w 6184806"/>
              <a:gd name="connsiteY66" fmla="*/ 1903634 h 5154967"/>
              <a:gd name="connsiteX67" fmla="*/ 1490164 w 6184806"/>
              <a:gd name="connsiteY67" fmla="*/ 1903127 h 5154967"/>
              <a:gd name="connsiteX68" fmla="*/ 1429519 w 6184806"/>
              <a:gd name="connsiteY68" fmla="*/ 1841960 h 5154967"/>
              <a:gd name="connsiteX69" fmla="*/ 968320 w 6184806"/>
              <a:gd name="connsiteY69" fmla="*/ 1044307 h 5154967"/>
              <a:gd name="connsiteX70" fmla="*/ 968320 w 6184806"/>
              <a:gd name="connsiteY70" fmla="*/ 881196 h 5154967"/>
              <a:gd name="connsiteX71" fmla="*/ 1429519 w 6184806"/>
              <a:gd name="connsiteY71" fmla="*/ 83546 h 5154967"/>
              <a:gd name="connsiteX72" fmla="*/ 1573268 w 6184806"/>
              <a:gd name="connsiteY72" fmla="*/ 0 h 515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84806" h="5154967">
                <a:moveTo>
                  <a:pt x="363179" y="3125191"/>
                </a:moveTo>
                <a:cubicBezTo>
                  <a:pt x="363179" y="3125191"/>
                  <a:pt x="363179" y="3125191"/>
                  <a:pt x="898270" y="3125191"/>
                </a:cubicBezTo>
                <a:cubicBezTo>
                  <a:pt x="931786" y="3125191"/>
                  <a:pt x="964145" y="3143614"/>
                  <a:pt x="980326" y="3173551"/>
                </a:cubicBezTo>
                <a:cubicBezTo>
                  <a:pt x="980326" y="3173551"/>
                  <a:pt x="980326" y="3173551"/>
                  <a:pt x="1248448" y="3635277"/>
                </a:cubicBezTo>
                <a:cubicBezTo>
                  <a:pt x="1265784" y="3664063"/>
                  <a:pt x="1265784" y="3700909"/>
                  <a:pt x="1248448" y="3729695"/>
                </a:cubicBezTo>
                <a:cubicBezTo>
                  <a:pt x="1248448" y="3729695"/>
                  <a:pt x="1248448" y="3729695"/>
                  <a:pt x="980326" y="4191421"/>
                </a:cubicBezTo>
                <a:cubicBezTo>
                  <a:pt x="964145" y="4221358"/>
                  <a:pt x="931786" y="4239781"/>
                  <a:pt x="898270" y="4239781"/>
                </a:cubicBezTo>
                <a:cubicBezTo>
                  <a:pt x="898270" y="4239781"/>
                  <a:pt x="898270" y="4239781"/>
                  <a:pt x="363179" y="4239781"/>
                </a:cubicBezTo>
                <a:cubicBezTo>
                  <a:pt x="328508" y="4239781"/>
                  <a:pt x="297305" y="4221358"/>
                  <a:pt x="279969" y="4191421"/>
                </a:cubicBezTo>
                <a:cubicBezTo>
                  <a:pt x="279969" y="4191421"/>
                  <a:pt x="279969" y="4191421"/>
                  <a:pt x="13002" y="3729695"/>
                </a:cubicBezTo>
                <a:cubicBezTo>
                  <a:pt x="-4334" y="3700909"/>
                  <a:pt x="-4334" y="3664063"/>
                  <a:pt x="13002" y="3635277"/>
                </a:cubicBezTo>
                <a:cubicBezTo>
                  <a:pt x="13002" y="3635277"/>
                  <a:pt x="13002" y="3635277"/>
                  <a:pt x="279969" y="3173551"/>
                </a:cubicBezTo>
                <a:cubicBezTo>
                  <a:pt x="297305" y="3143614"/>
                  <a:pt x="328508" y="3125191"/>
                  <a:pt x="363179" y="3125191"/>
                </a:cubicBezTo>
                <a:close/>
                <a:moveTo>
                  <a:pt x="2489721" y="570035"/>
                </a:moveTo>
                <a:cubicBezTo>
                  <a:pt x="2489721" y="570035"/>
                  <a:pt x="2489721" y="570035"/>
                  <a:pt x="2764862" y="570035"/>
                </a:cubicBezTo>
                <a:lnTo>
                  <a:pt x="2796959" y="570035"/>
                </a:lnTo>
                <a:lnTo>
                  <a:pt x="2827587" y="622777"/>
                </a:lnTo>
                <a:cubicBezTo>
                  <a:pt x="2870233" y="696217"/>
                  <a:pt x="2919858" y="781675"/>
                  <a:pt x="2977604" y="881117"/>
                </a:cubicBezTo>
                <a:cubicBezTo>
                  <a:pt x="3004153" y="925204"/>
                  <a:pt x="3004153" y="981634"/>
                  <a:pt x="2977604" y="1025720"/>
                </a:cubicBezTo>
                <a:cubicBezTo>
                  <a:pt x="2977604" y="1025720"/>
                  <a:pt x="2977604" y="1025720"/>
                  <a:pt x="2566968" y="1732863"/>
                </a:cubicBezTo>
                <a:cubicBezTo>
                  <a:pt x="2542188" y="1778712"/>
                  <a:pt x="2492629" y="1806927"/>
                  <a:pt x="2441299" y="1806927"/>
                </a:cubicBezTo>
                <a:cubicBezTo>
                  <a:pt x="2441299" y="1806927"/>
                  <a:pt x="2441299" y="1806927"/>
                  <a:pt x="1621798" y="1806927"/>
                </a:cubicBezTo>
                <a:cubicBezTo>
                  <a:pt x="1608523" y="1806927"/>
                  <a:pt x="1595580" y="1805163"/>
                  <a:pt x="1583218" y="1801802"/>
                </a:cubicBezTo>
                <a:lnTo>
                  <a:pt x="1556683" y="1790677"/>
                </a:lnTo>
                <a:lnTo>
                  <a:pt x="1572899" y="1762631"/>
                </a:lnTo>
                <a:cubicBezTo>
                  <a:pt x="1719523" y="1509042"/>
                  <a:pt x="1907201" y="1184448"/>
                  <a:pt x="2147429" y="768968"/>
                </a:cubicBezTo>
                <a:cubicBezTo>
                  <a:pt x="2218739" y="645819"/>
                  <a:pt x="2347099" y="570035"/>
                  <a:pt x="2489721" y="570035"/>
                </a:cubicBezTo>
                <a:close/>
                <a:moveTo>
                  <a:pt x="1573268" y="0"/>
                </a:moveTo>
                <a:cubicBezTo>
                  <a:pt x="1573268" y="0"/>
                  <a:pt x="1573268" y="0"/>
                  <a:pt x="2497662" y="0"/>
                </a:cubicBezTo>
                <a:cubicBezTo>
                  <a:pt x="2555561" y="0"/>
                  <a:pt x="2611463" y="31828"/>
                  <a:pt x="2639415" y="83546"/>
                </a:cubicBezTo>
                <a:cubicBezTo>
                  <a:pt x="2639415" y="83546"/>
                  <a:pt x="2639415" y="83546"/>
                  <a:pt x="2887862" y="511387"/>
                </a:cubicBezTo>
                <a:lnTo>
                  <a:pt x="2915928" y="559720"/>
                </a:lnTo>
                <a:lnTo>
                  <a:pt x="2893844" y="559720"/>
                </a:lnTo>
                <a:lnTo>
                  <a:pt x="2789466" y="559720"/>
                </a:lnTo>
                <a:lnTo>
                  <a:pt x="2744122" y="481634"/>
                </a:lnTo>
                <a:cubicBezTo>
                  <a:pt x="2570885" y="183309"/>
                  <a:pt x="2570885" y="183309"/>
                  <a:pt x="2570885" y="183309"/>
                </a:cubicBezTo>
                <a:cubicBezTo>
                  <a:pt x="2546104" y="137459"/>
                  <a:pt x="2496545" y="109244"/>
                  <a:pt x="2445216" y="109244"/>
                </a:cubicBezTo>
                <a:cubicBezTo>
                  <a:pt x="1625714" y="109244"/>
                  <a:pt x="1625714" y="109244"/>
                  <a:pt x="1625714" y="109244"/>
                </a:cubicBezTo>
                <a:cubicBezTo>
                  <a:pt x="1572615" y="109244"/>
                  <a:pt x="1524825" y="137459"/>
                  <a:pt x="1498276" y="183309"/>
                </a:cubicBezTo>
                <a:cubicBezTo>
                  <a:pt x="1089410" y="890450"/>
                  <a:pt x="1089410" y="890450"/>
                  <a:pt x="1089410" y="890450"/>
                </a:cubicBezTo>
                <a:cubicBezTo>
                  <a:pt x="1062860" y="934537"/>
                  <a:pt x="1062860" y="990968"/>
                  <a:pt x="1089410" y="1035054"/>
                </a:cubicBezTo>
                <a:cubicBezTo>
                  <a:pt x="1498276" y="1742196"/>
                  <a:pt x="1498276" y="1742196"/>
                  <a:pt x="1498276" y="1742196"/>
                </a:cubicBezTo>
                <a:cubicBezTo>
                  <a:pt x="1511551" y="1765121"/>
                  <a:pt x="1530135" y="1783637"/>
                  <a:pt x="1552039" y="1796421"/>
                </a:cubicBezTo>
                <a:lnTo>
                  <a:pt x="1558260" y="1799029"/>
                </a:lnTo>
                <a:lnTo>
                  <a:pt x="1524911" y="1856707"/>
                </a:lnTo>
                <a:lnTo>
                  <a:pt x="1500108" y="1899604"/>
                </a:lnTo>
                <a:lnTo>
                  <a:pt x="1525834" y="1910390"/>
                </a:lnTo>
                <a:cubicBezTo>
                  <a:pt x="1539779" y="1914181"/>
                  <a:pt x="1554378" y="1916170"/>
                  <a:pt x="1569352" y="1916170"/>
                </a:cubicBezTo>
                <a:cubicBezTo>
                  <a:pt x="2493745" y="1916170"/>
                  <a:pt x="2493745" y="1916170"/>
                  <a:pt x="2493745" y="1916170"/>
                </a:cubicBezTo>
                <a:cubicBezTo>
                  <a:pt x="2551645" y="1916170"/>
                  <a:pt x="2607546" y="1884345"/>
                  <a:pt x="2635498" y="1832627"/>
                </a:cubicBezTo>
                <a:cubicBezTo>
                  <a:pt x="3098693" y="1034974"/>
                  <a:pt x="3098693" y="1034974"/>
                  <a:pt x="3098693" y="1034974"/>
                </a:cubicBezTo>
                <a:cubicBezTo>
                  <a:pt x="3128641" y="985246"/>
                  <a:pt x="3128641" y="921593"/>
                  <a:pt x="3098693" y="871863"/>
                </a:cubicBezTo>
                <a:cubicBezTo>
                  <a:pt x="3040794" y="772157"/>
                  <a:pt x="2990132" y="684914"/>
                  <a:pt x="2945803" y="608576"/>
                </a:cubicBezTo>
                <a:lnTo>
                  <a:pt x="2923422" y="570035"/>
                </a:lnTo>
                <a:lnTo>
                  <a:pt x="3027104" y="570035"/>
                </a:lnTo>
                <a:cubicBezTo>
                  <a:pt x="3349535" y="570035"/>
                  <a:pt x="3865424" y="570035"/>
                  <a:pt x="4690846" y="570035"/>
                </a:cubicBezTo>
                <a:cubicBezTo>
                  <a:pt x="4828714" y="570035"/>
                  <a:pt x="4961827" y="645819"/>
                  <a:pt x="5028384" y="768968"/>
                </a:cubicBezTo>
                <a:cubicBezTo>
                  <a:pt x="5028384" y="768968"/>
                  <a:pt x="5028384" y="768968"/>
                  <a:pt x="6131323" y="2668304"/>
                </a:cubicBezTo>
                <a:cubicBezTo>
                  <a:pt x="6202634" y="2786717"/>
                  <a:pt x="6202634" y="2938285"/>
                  <a:pt x="6131323" y="3056698"/>
                </a:cubicBezTo>
                <a:cubicBezTo>
                  <a:pt x="6131323" y="3056698"/>
                  <a:pt x="6131323" y="3056698"/>
                  <a:pt x="5028384" y="4956035"/>
                </a:cubicBezTo>
                <a:cubicBezTo>
                  <a:pt x="4961827" y="5079184"/>
                  <a:pt x="4828714" y="5154967"/>
                  <a:pt x="4690846" y="5154967"/>
                </a:cubicBezTo>
                <a:cubicBezTo>
                  <a:pt x="4690846" y="5154967"/>
                  <a:pt x="4690846" y="5154967"/>
                  <a:pt x="2489721" y="5154967"/>
                </a:cubicBezTo>
                <a:cubicBezTo>
                  <a:pt x="2347099" y="5154967"/>
                  <a:pt x="2218739" y="5079184"/>
                  <a:pt x="2147429" y="4956035"/>
                </a:cubicBezTo>
                <a:cubicBezTo>
                  <a:pt x="2147429" y="4956035"/>
                  <a:pt x="2147429" y="4956035"/>
                  <a:pt x="1049243" y="3056698"/>
                </a:cubicBezTo>
                <a:cubicBezTo>
                  <a:pt x="977932" y="2938285"/>
                  <a:pt x="977932" y="2786717"/>
                  <a:pt x="1049243" y="2668304"/>
                </a:cubicBezTo>
                <a:cubicBezTo>
                  <a:pt x="1049243" y="2668304"/>
                  <a:pt x="1049243" y="2668304"/>
                  <a:pt x="1457007" y="1963067"/>
                </a:cubicBezTo>
                <a:lnTo>
                  <a:pt x="1491373" y="1903634"/>
                </a:lnTo>
                <a:lnTo>
                  <a:pt x="1490164" y="1903127"/>
                </a:lnTo>
                <a:cubicBezTo>
                  <a:pt x="1465456" y="1888705"/>
                  <a:pt x="1444493" y="1867820"/>
                  <a:pt x="1429519" y="1841960"/>
                </a:cubicBezTo>
                <a:cubicBezTo>
                  <a:pt x="1429519" y="1841960"/>
                  <a:pt x="1429519" y="1841960"/>
                  <a:pt x="968320" y="1044307"/>
                </a:cubicBezTo>
                <a:cubicBezTo>
                  <a:pt x="938371" y="994579"/>
                  <a:pt x="938371" y="930926"/>
                  <a:pt x="968320" y="881196"/>
                </a:cubicBezTo>
                <a:cubicBezTo>
                  <a:pt x="968320" y="881196"/>
                  <a:pt x="968320" y="881196"/>
                  <a:pt x="1429519" y="83546"/>
                </a:cubicBezTo>
                <a:cubicBezTo>
                  <a:pt x="1459466" y="31828"/>
                  <a:pt x="1513373" y="0"/>
                  <a:pt x="157326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026" name="Picture 2" descr="Stationarity in time series analysis | by Shay Palachy | Towards Data  Science">
            <a:extLst>
              <a:ext uri="{FF2B5EF4-FFF2-40B4-BE49-F238E27FC236}">
                <a16:creationId xmlns:a16="http://schemas.microsoft.com/office/drawing/2014/main" id="{32D0E8BB-AB4B-4A16-906F-8FD2A31676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17588" y="661182"/>
            <a:ext cx="6724357" cy="5795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2450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AAFA7-CFA2-4146-A0CB-FA33F57644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199" y="851517"/>
            <a:ext cx="5130795" cy="1461778"/>
          </a:xfrm>
        </p:spPr>
        <p:txBody>
          <a:bodyPr>
            <a:normAutofit/>
          </a:bodyPr>
          <a:lstStyle/>
          <a:p>
            <a:r>
              <a:rPr lang="en-US" sz="4000"/>
              <a:t>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9C27F-B582-49C3-BB23-FFC0E395D7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824" y="2145784"/>
            <a:ext cx="4394112" cy="3536236"/>
          </a:xfrm>
        </p:spPr>
        <p:txBody>
          <a:bodyPr>
            <a:normAutofit/>
          </a:bodyPr>
          <a:lstStyle/>
          <a:p>
            <a:r>
              <a:rPr lang="en-US" sz="2700" dirty="0">
                <a:solidFill>
                  <a:srgbClr val="FF0000"/>
                </a:solidFill>
              </a:rPr>
              <a:t>A time series becomes stationary when a time shift doesn’t change the shape of its distribution. </a:t>
            </a:r>
          </a:p>
          <a:p>
            <a:r>
              <a:rPr lang="en-US" sz="2700" dirty="0">
                <a:solidFill>
                  <a:srgbClr val="FF0000"/>
                </a:solidFill>
              </a:rPr>
              <a:t>Mean, variance and co-variance of the series remain constant over time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0FF355-1C05-426C-A05D-ABDD5E566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6911" y="528867"/>
            <a:ext cx="6907237" cy="274890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FBC87E7-BEEB-4C28-AD81-054A0440B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933" y="3429000"/>
            <a:ext cx="6532538" cy="3098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596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3C26F-C250-4DCF-9734-AA79617CE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52AB8-C18D-4AB2-AD36-6A74276838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Required for forecasting</a:t>
            </a:r>
          </a:p>
          <a:p>
            <a:r>
              <a:rPr lang="en-US" dirty="0"/>
              <a:t>We need to do some transformations </a:t>
            </a:r>
            <a:r>
              <a:rPr lang="en-US" dirty="0" err="1"/>
              <a:t>eg</a:t>
            </a:r>
            <a:r>
              <a:rPr lang="en-US" dirty="0"/>
              <a:t> ordered differencing to make the series stationary</a:t>
            </a:r>
          </a:p>
          <a:p>
            <a:r>
              <a:rPr lang="en-US" dirty="0"/>
              <a:t>Forecasts are generated for the original time series by working on the transformed one</a:t>
            </a:r>
          </a:p>
          <a:p>
            <a:r>
              <a:rPr lang="en-US" dirty="0"/>
              <a:t>Note that the series can change over time (</a:t>
            </a:r>
            <a:r>
              <a:rPr lang="en-US" dirty="0" err="1"/>
              <a:t>eg</a:t>
            </a:r>
            <a:r>
              <a:rPr lang="en-US" dirty="0"/>
              <a:t> rising trend) but its mean, variance etc. will remain the same over time</a:t>
            </a:r>
          </a:p>
        </p:txBody>
      </p:sp>
    </p:spTree>
    <p:extLst>
      <p:ext uri="{BB962C8B-B14F-4D97-AF65-F5344CB8AC3E}">
        <p14:creationId xmlns:p14="http://schemas.microsoft.com/office/powerpoint/2010/main" val="39195339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7F244-EF10-4030-95F3-CBD1F3B51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Checking 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3D6DF-AA0E-4B03-9977-EB4C7ADAA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Look at the Plots </a:t>
            </a:r>
            <a:r>
              <a:rPr lang="en-US" dirty="0"/>
              <a:t>(trends and seasonality) – </a:t>
            </a:r>
          </a:p>
          <a:p>
            <a:pPr lvl="1"/>
            <a:r>
              <a:rPr lang="en-US" dirty="0"/>
              <a:t>A  time series with trends or seasonality is not stationary</a:t>
            </a:r>
          </a:p>
          <a:p>
            <a:pPr lvl="1"/>
            <a:r>
              <a:rPr lang="en-US" dirty="0"/>
              <a:t>White noise is stationary (variance same, no correlation b/w variables)</a:t>
            </a:r>
          </a:p>
          <a:p>
            <a:pPr lvl="1"/>
            <a:r>
              <a:rPr lang="en-US" dirty="0"/>
              <a:t>A time series with cyclic behavior (but with no trend or seasonality) is stationary.</a:t>
            </a:r>
          </a:p>
          <a:p>
            <a:r>
              <a:rPr lang="en-US" dirty="0"/>
              <a:t>Summary Statistics (check differences in statistics values)</a:t>
            </a:r>
          </a:p>
          <a:p>
            <a:r>
              <a:rPr lang="en-US" dirty="0"/>
              <a:t>Statistical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96097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856C906-196C-437C-B9E5-DD19EEEAF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6428"/>
            <a:ext cx="12192000" cy="5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69094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399AEF-F403-4495-AA5A-CEA2F646B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910"/>
            <a:ext cx="12192000" cy="677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2893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649E47-8A8B-4FC5-8720-0DAB4895A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64" y="314544"/>
            <a:ext cx="11676184" cy="63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6032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7F244-EF10-4030-95F3-CBD1F3B51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Checking 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3D6DF-AA0E-4B03-9977-EB4C7ADAA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at the Plots (trends and seasonality) – </a:t>
            </a:r>
          </a:p>
          <a:p>
            <a:pPr lvl="1"/>
            <a:r>
              <a:rPr lang="en-US" dirty="0"/>
              <a:t>A  time series with trends or seasonality is not stationary</a:t>
            </a:r>
          </a:p>
          <a:p>
            <a:pPr lvl="1"/>
            <a:r>
              <a:rPr lang="en-US" dirty="0"/>
              <a:t>White noise is stationary (variance same, no correlation b/w variables)</a:t>
            </a:r>
          </a:p>
          <a:p>
            <a:pPr lvl="1"/>
            <a:r>
              <a:rPr lang="en-US" dirty="0"/>
              <a:t>A time series with cyclic behavior (but with no trend or seasonality) is stationary.</a:t>
            </a:r>
          </a:p>
          <a:p>
            <a:r>
              <a:rPr lang="en-US" dirty="0">
                <a:solidFill>
                  <a:srgbClr val="FF0000"/>
                </a:solidFill>
              </a:rPr>
              <a:t>Summary Statistics </a:t>
            </a:r>
            <a:r>
              <a:rPr lang="en-US" dirty="0"/>
              <a:t>(check differences in statistics values)</a:t>
            </a:r>
          </a:p>
          <a:p>
            <a:r>
              <a:rPr lang="en-US" dirty="0"/>
              <a:t>Statistical Tests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880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A60C6-E8A9-4491-987E-FBCD201D1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Series: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5D22C-7B8D-4216-B7E5-BAA9FF1849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Stochastic process</a:t>
            </a:r>
            <a:r>
              <a:rPr lang="en-US" dirty="0"/>
              <a:t>: </a:t>
            </a:r>
            <a:r>
              <a:rPr lang="en-GB" dirty="0"/>
              <a:t>{X(t) , t</a:t>
            </a:r>
            <a:r>
              <a:rPr lang="en-GB" baseline="-25000" dirty="0"/>
              <a:t>1</a:t>
            </a:r>
            <a:r>
              <a:rPr lang="en-GB" dirty="0"/>
              <a:t>, t</a:t>
            </a:r>
            <a:r>
              <a:rPr lang="en-GB" baseline="-25000" dirty="0"/>
              <a:t>2</a:t>
            </a:r>
            <a:r>
              <a:rPr lang="en-GB" dirty="0"/>
              <a:t>, t</a:t>
            </a:r>
            <a:r>
              <a:rPr lang="en-GB" baseline="-25000" dirty="0"/>
              <a:t>3 </a:t>
            </a:r>
            <a:r>
              <a:rPr lang="en-GB" dirty="0"/>
              <a:t> …… t</a:t>
            </a:r>
            <a:r>
              <a:rPr lang="en-GB" baseline="-25000" dirty="0"/>
              <a:t>n</a:t>
            </a:r>
            <a:r>
              <a:rPr lang="en-GB" dirty="0"/>
              <a:t>} - a collection of random variables – </a:t>
            </a:r>
            <a:r>
              <a:rPr lang="en-GB" u="sng" dirty="0"/>
              <a:t>one RV generating X(t) for each time step t</a:t>
            </a:r>
          </a:p>
          <a:p>
            <a:r>
              <a:rPr lang="en-GB" dirty="0"/>
              <a:t>X</a:t>
            </a:r>
            <a:r>
              <a:rPr lang="en-GB" baseline="-25000" dirty="0"/>
              <a:t>t</a:t>
            </a:r>
            <a:r>
              <a:rPr lang="en-GB" dirty="0"/>
              <a:t>: current time</a:t>
            </a:r>
            <a:endParaRPr lang="en-US" dirty="0"/>
          </a:p>
          <a:p>
            <a:r>
              <a:rPr lang="en-GB" dirty="0"/>
              <a:t>X</a:t>
            </a:r>
            <a:r>
              <a:rPr lang="en-GB" baseline="-25000" dirty="0"/>
              <a:t>t-1</a:t>
            </a:r>
            <a:r>
              <a:rPr lang="en-GB" dirty="0"/>
              <a:t>: prior or lag time</a:t>
            </a:r>
            <a:endParaRPr lang="en-US" dirty="0"/>
          </a:p>
          <a:p>
            <a:r>
              <a:rPr lang="en-GB" dirty="0"/>
              <a:t>X</a:t>
            </a:r>
            <a:r>
              <a:rPr lang="en-GB" baseline="-25000" dirty="0"/>
              <a:t>t+1</a:t>
            </a:r>
            <a:r>
              <a:rPr lang="en-GB" dirty="0"/>
              <a:t>: future time or forecast time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E7EE03-FC24-4181-8086-09E1591DA7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665" y="2940148"/>
            <a:ext cx="5669279" cy="378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7632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156E59D-D3F3-4008-839F-46E7AB2DF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5297"/>
            <a:ext cx="3583858" cy="54274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441BD98-2DC7-4CF4-BA2D-706898129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3859" y="411553"/>
            <a:ext cx="8465574" cy="6446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5529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AB1563-9FBD-44DF-8BD0-86AF14819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7817"/>
            <a:ext cx="3583859" cy="48040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035F4F5-FC48-46DE-99D0-C976E1087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1844" y="103238"/>
            <a:ext cx="8490155" cy="6754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6472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7F244-EF10-4030-95F3-CBD1F3B51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Checking Stationarity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D3D6DF-AA0E-4B03-9977-EB4C7ADAA9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Look at the Plots (trends and seasonality) – </a:t>
            </a:r>
          </a:p>
          <a:p>
            <a:pPr lvl="1"/>
            <a:r>
              <a:rPr lang="en-US" dirty="0"/>
              <a:t>A  time series with trends or seasonality is not stationary</a:t>
            </a:r>
          </a:p>
          <a:p>
            <a:pPr lvl="1"/>
            <a:r>
              <a:rPr lang="en-US" dirty="0"/>
              <a:t>White noise is stationary (variance same, no correlation b/w variables)</a:t>
            </a:r>
          </a:p>
          <a:p>
            <a:pPr lvl="1"/>
            <a:r>
              <a:rPr lang="en-US" dirty="0"/>
              <a:t>A time series with cyclic behavior (but with no trend or seasonality) is stationary.</a:t>
            </a:r>
          </a:p>
          <a:p>
            <a:r>
              <a:rPr lang="en-US" dirty="0"/>
              <a:t>Summary Statistics (check differences in statistics values)</a:t>
            </a:r>
          </a:p>
          <a:p>
            <a:r>
              <a:rPr lang="en-US" dirty="0">
                <a:solidFill>
                  <a:srgbClr val="FF0000"/>
                </a:solidFill>
              </a:rPr>
              <a:t>Statistical Tests: Dickey Fuller Test</a:t>
            </a:r>
          </a:p>
          <a:p>
            <a:pPr lvl="1"/>
            <a:r>
              <a:rPr lang="en-US" dirty="0"/>
              <a:t>H0: Time Dependent Structure and Not Stationary</a:t>
            </a:r>
          </a:p>
          <a:p>
            <a:pPr lvl="1"/>
            <a:r>
              <a:rPr lang="en-US" dirty="0"/>
              <a:t>H1: No Time Dependent Structure and Stationary</a:t>
            </a:r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318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E8C86-7BC5-46AD-946C-FE55291E49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Air Passengers Dataset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CC3BB6-BE72-4F6C-B1B6-ED674CCF48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349"/>
          <a:stretch/>
        </p:blipFill>
        <p:spPr>
          <a:xfrm>
            <a:off x="704263" y="1358168"/>
            <a:ext cx="10531186" cy="51347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646BC79-4454-49F5-99DB-B51DB443EC2F}"/>
              </a:ext>
            </a:extLst>
          </p:cNvPr>
          <p:cNvSpPr txBox="1"/>
          <p:nvPr/>
        </p:nvSpPr>
        <p:spPr>
          <a:xfrm>
            <a:off x="4628270" y="4622669"/>
            <a:ext cx="6457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</a:rPr>
              <a:t>0.81 is greater than the critical values at all levels</a:t>
            </a:r>
          </a:p>
        </p:txBody>
      </p:sp>
    </p:spTree>
    <p:extLst>
      <p:ext uri="{BB962C8B-B14F-4D97-AF65-F5344CB8AC3E}">
        <p14:creationId xmlns:p14="http://schemas.microsoft.com/office/powerpoint/2010/main" val="92564171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6D078EA-EC6F-4A0E-9BA9-CBB767C0A7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37" y="295422"/>
            <a:ext cx="11590398" cy="6302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03845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9C5234-0044-47C6-8002-6EF2C6975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3904A7-F4A3-40A6-848E-98AE8C19B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Strict</a:t>
            </a:r>
            <a:r>
              <a:rPr lang="en-US" dirty="0"/>
              <a:t>: No statistic in the system is EVER dependent on time (too strict)</a:t>
            </a:r>
          </a:p>
          <a:p>
            <a:r>
              <a:rPr lang="en-US" dirty="0">
                <a:solidFill>
                  <a:srgbClr val="FF0000"/>
                </a:solidFill>
              </a:rPr>
              <a:t>First-Order</a:t>
            </a:r>
            <a:r>
              <a:rPr lang="en-US" dirty="0"/>
              <a:t>: Means are NEVER dependent but other moments can be dependent </a:t>
            </a:r>
            <a:r>
              <a:rPr lang="en-US" dirty="0" err="1"/>
              <a:t>ie</a:t>
            </a:r>
            <a:r>
              <a:rPr lang="en-US" dirty="0"/>
              <a:t> they can change with time</a:t>
            </a:r>
          </a:p>
          <a:p>
            <a:r>
              <a:rPr lang="en-US" dirty="0">
                <a:solidFill>
                  <a:srgbClr val="FF0000"/>
                </a:solidFill>
              </a:rPr>
              <a:t>Second-Order</a:t>
            </a:r>
            <a:r>
              <a:rPr lang="en-US" dirty="0"/>
              <a:t>: Weak Stationarity:</a:t>
            </a:r>
          </a:p>
          <a:p>
            <a:pPr lvl="1"/>
            <a:r>
              <a:rPr lang="en-US" dirty="0"/>
              <a:t>Mean, variance and autocovariance doesn’t change over time</a:t>
            </a:r>
          </a:p>
          <a:p>
            <a:pPr lvl="1"/>
            <a:r>
              <a:rPr lang="en-US" dirty="0"/>
              <a:t>Some other statistics are free to change over time</a:t>
            </a:r>
          </a:p>
          <a:p>
            <a:pPr lvl="1"/>
            <a:r>
              <a:rPr lang="en-US" dirty="0"/>
              <a:t>Very commonly used in TSA/TSF</a:t>
            </a:r>
          </a:p>
        </p:txBody>
      </p:sp>
    </p:spTree>
    <p:extLst>
      <p:ext uri="{BB962C8B-B14F-4D97-AF65-F5344CB8AC3E}">
        <p14:creationId xmlns:p14="http://schemas.microsoft.com/office/powerpoint/2010/main" val="150267547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FAA29D6-F09F-4321-9AF5-91F6F987C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802" y="1758463"/>
            <a:ext cx="10133734" cy="3854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39310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0D4198-D64B-4EAD-AFB8-EAA2997FF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911" y="1139484"/>
            <a:ext cx="10422813" cy="496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1988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F61F4-EB57-429F-90FB-154581D90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a Series Stationary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41D8E-0918-493F-B11D-F5CB6EF349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Power Transforms</a:t>
            </a:r>
          </a:p>
          <a:p>
            <a:r>
              <a:rPr lang="en-GB" dirty="0"/>
              <a:t>Differencing  </a:t>
            </a:r>
          </a:p>
          <a:p>
            <a:r>
              <a:rPr lang="en-GB" dirty="0"/>
              <a:t>Model Fitting to remove trend and seasonality </a:t>
            </a:r>
          </a:p>
          <a:p>
            <a:r>
              <a:rPr lang="en-GB" dirty="0"/>
              <a:t>Moving Average Smoothing </a:t>
            </a:r>
          </a:p>
          <a:p>
            <a:endParaRPr lang="en-US" dirty="0"/>
          </a:p>
          <a:p>
            <a:r>
              <a:rPr lang="en-US" dirty="0"/>
              <a:t>Learn model after transforming </a:t>
            </a:r>
          </a:p>
          <a:p>
            <a:r>
              <a:rPr lang="en-US" dirty="0"/>
              <a:t>Use inverse transformations during prediction</a:t>
            </a:r>
          </a:p>
        </p:txBody>
      </p:sp>
    </p:spTree>
    <p:extLst>
      <p:ext uri="{BB962C8B-B14F-4D97-AF65-F5344CB8AC3E}">
        <p14:creationId xmlns:p14="http://schemas.microsoft.com/office/powerpoint/2010/main" val="206337239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Transforms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9" y="1448972"/>
            <a:ext cx="4585403" cy="5244571"/>
          </a:xfrm>
        </p:spPr>
        <p:txBody>
          <a:bodyPr>
            <a:normAutofit/>
          </a:bodyPr>
          <a:lstStyle/>
          <a:p>
            <a:r>
              <a:rPr lang="en-US" dirty="0"/>
              <a:t>Removes shift from data distribution to make the distribution more-normal (Gaussian).</a:t>
            </a:r>
          </a:p>
          <a:p>
            <a:r>
              <a:rPr lang="en-US" dirty="0"/>
              <a:t>For time series, this removes changes in variance over time.</a:t>
            </a:r>
          </a:p>
          <a:p>
            <a:r>
              <a:rPr lang="en-US" dirty="0"/>
              <a:t>Power transformations remove the noise (Irregular) from time series data.</a:t>
            </a:r>
          </a:p>
          <a:p>
            <a:endParaRPr lang="en-US" dirty="0"/>
          </a:p>
          <a:p>
            <a:r>
              <a:rPr lang="en-US" dirty="0"/>
              <a:t>Airline Passengers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3908C0-2365-47C1-A17E-212472124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423" y="1180578"/>
            <a:ext cx="6490558" cy="551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452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E2373-3847-4F97-84D4-E5ED1E898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TSA vs Prediction (forecast)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47A39-3C5D-434C-83AD-20EAFCCAC5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79753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Time Series Analysis</a:t>
            </a:r>
            <a:r>
              <a:rPr lang="en-US" dirty="0"/>
              <a:t>:</a:t>
            </a:r>
          </a:p>
          <a:p>
            <a:pPr lvl="1"/>
            <a:r>
              <a:rPr lang="en-US" u="sng" dirty="0"/>
              <a:t>Understand a dataset</a:t>
            </a:r>
            <a:r>
              <a:rPr lang="en-US" dirty="0"/>
              <a:t>: Can help to make better predictions</a:t>
            </a:r>
          </a:p>
          <a:p>
            <a:pPr lvl="1"/>
            <a:r>
              <a:rPr lang="en-US" u="sng" dirty="0"/>
              <a:t>Determine components</a:t>
            </a:r>
            <a:r>
              <a:rPr lang="en-US" dirty="0"/>
              <a:t>: seasonal patterns, trends, external fluctuations </a:t>
            </a:r>
            <a:r>
              <a:rPr lang="en-GB" dirty="0"/>
              <a:t>etc.</a:t>
            </a:r>
          </a:p>
          <a:p>
            <a:endParaRPr lang="en-GB" dirty="0"/>
          </a:p>
          <a:p>
            <a:r>
              <a:rPr lang="en-GB" dirty="0">
                <a:solidFill>
                  <a:srgbClr val="FF0000"/>
                </a:solidFill>
              </a:rPr>
              <a:t>Time Series Forecasting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Uses information from analyses, combined with potentially more information, </a:t>
            </a:r>
            <a:r>
              <a:rPr lang="en-GB" u="sng" dirty="0"/>
              <a:t>to forecast into the future</a:t>
            </a:r>
            <a:r>
              <a:rPr lang="en-GB" dirty="0"/>
              <a:t>, i.e., predict the future data points of the time series</a:t>
            </a:r>
          </a:p>
          <a:p>
            <a:pPr lvl="1"/>
            <a:r>
              <a:rPr lang="en-GB" dirty="0"/>
              <a:t>Determined through historical past observations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97839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Transforms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9" y="1448972"/>
            <a:ext cx="4585403" cy="5244571"/>
          </a:xfrm>
        </p:spPr>
        <p:txBody>
          <a:bodyPr>
            <a:normAutofit/>
          </a:bodyPr>
          <a:lstStyle/>
          <a:p>
            <a:r>
              <a:rPr lang="en-US" dirty="0"/>
              <a:t>Removes shift from data distribution to make the distribution more-normal (Gaussian).</a:t>
            </a:r>
          </a:p>
          <a:p>
            <a:r>
              <a:rPr lang="en-US" dirty="0"/>
              <a:t>For time series, this removes changes in variance over time.</a:t>
            </a:r>
          </a:p>
          <a:p>
            <a:r>
              <a:rPr lang="en-US" dirty="0"/>
              <a:t>Power transformations remove the noise (Irregular) from time series data.</a:t>
            </a:r>
          </a:p>
          <a:p>
            <a:endParaRPr lang="en-US" dirty="0"/>
          </a:p>
          <a:p>
            <a:r>
              <a:rPr lang="en-US" dirty="0"/>
              <a:t>Airline Passengers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30A304-3DF3-41C1-A2CF-EB5CC3469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895" y="365125"/>
            <a:ext cx="6803816" cy="612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20760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Transforms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9" y="1448972"/>
            <a:ext cx="4585403" cy="5244571"/>
          </a:xfrm>
        </p:spPr>
        <p:txBody>
          <a:bodyPr>
            <a:normAutofit/>
          </a:bodyPr>
          <a:lstStyle/>
          <a:p>
            <a:r>
              <a:rPr lang="en-US" dirty="0"/>
              <a:t>Removes shift from data distribution to make the distribution more-normal (Gaussian).</a:t>
            </a:r>
          </a:p>
          <a:p>
            <a:r>
              <a:rPr lang="en-US" dirty="0"/>
              <a:t>For time series, this removes changes in variance over time.</a:t>
            </a:r>
          </a:p>
          <a:p>
            <a:r>
              <a:rPr lang="en-US" dirty="0"/>
              <a:t>Power transformations remove the noise (Irregular) from time series data.</a:t>
            </a:r>
          </a:p>
          <a:p>
            <a:endParaRPr lang="en-US" dirty="0"/>
          </a:p>
          <a:p>
            <a:r>
              <a:rPr lang="en-US" dirty="0"/>
              <a:t>Airline Passengers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715F27-31E4-4310-8B98-C2A02C54B9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8638" y="0"/>
            <a:ext cx="6284639" cy="32918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F209AC-5BF6-4C5C-B016-DA24E5AB5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7864" y="3291840"/>
            <a:ext cx="645967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13704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Transforms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9" y="1448972"/>
            <a:ext cx="4585403" cy="5244571"/>
          </a:xfrm>
        </p:spPr>
        <p:txBody>
          <a:bodyPr>
            <a:normAutofit/>
          </a:bodyPr>
          <a:lstStyle/>
          <a:p>
            <a:r>
              <a:rPr lang="en-US" dirty="0"/>
              <a:t>Removes shift from data distribution to make the distribution more-normal (Gaussian).</a:t>
            </a:r>
          </a:p>
          <a:p>
            <a:r>
              <a:rPr lang="en-US" dirty="0"/>
              <a:t>For time series, this removes changes in variance over time.</a:t>
            </a:r>
          </a:p>
          <a:p>
            <a:r>
              <a:rPr lang="en-US" dirty="0"/>
              <a:t>Power transformations remove the noise (Irregular) from time series data.</a:t>
            </a:r>
          </a:p>
          <a:p>
            <a:endParaRPr lang="en-US" dirty="0"/>
          </a:p>
          <a:p>
            <a:r>
              <a:rPr lang="en-US" dirty="0"/>
              <a:t>Airline Passengers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316F11-1322-448F-AA3B-B37E6F57E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422" y="261491"/>
            <a:ext cx="7048577" cy="6231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80351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 Transforms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019" y="1448972"/>
            <a:ext cx="4585403" cy="5244571"/>
          </a:xfrm>
        </p:spPr>
        <p:txBody>
          <a:bodyPr>
            <a:normAutofit/>
          </a:bodyPr>
          <a:lstStyle/>
          <a:p>
            <a:r>
              <a:rPr lang="en-US" dirty="0"/>
              <a:t>Removes shift from data distribution to make the distribution more-normal (Gaussian).</a:t>
            </a:r>
          </a:p>
          <a:p>
            <a:r>
              <a:rPr lang="en-US" dirty="0"/>
              <a:t>For time series, this removes changes in variance over time.</a:t>
            </a:r>
          </a:p>
          <a:p>
            <a:r>
              <a:rPr lang="en-US" dirty="0"/>
              <a:t>Power transformations remove the noise (Irregular) from time series data.</a:t>
            </a:r>
          </a:p>
          <a:p>
            <a:endParaRPr lang="en-US" dirty="0"/>
          </a:p>
          <a:p>
            <a:r>
              <a:rPr lang="en-US" dirty="0"/>
              <a:t>Airline Passengers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6FC940-E947-4A36-BB00-4658103E9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422" y="164456"/>
            <a:ext cx="7048578" cy="669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3905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Cox Transformation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57" y="1871004"/>
            <a:ext cx="10725443" cy="1547446"/>
          </a:xfrm>
        </p:spPr>
        <p:txBody>
          <a:bodyPr>
            <a:normAutofit/>
          </a:bodyPr>
          <a:lstStyle/>
          <a:p>
            <a:r>
              <a:rPr lang="en-US" dirty="0"/>
              <a:t>Supports both log and sqrt, along with other related transforms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8BDF97-C47F-4FF0-AF06-DFF9863E8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548" y="2644727"/>
            <a:ext cx="9060477" cy="2638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8304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Box Cox Transformation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99BA0F-9B72-4F5D-B3D5-813D71D16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1" y="1448972"/>
            <a:ext cx="11183814" cy="5190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6953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57" y="1871004"/>
            <a:ext cx="10725443" cy="1547446"/>
          </a:xfrm>
        </p:spPr>
        <p:txBody>
          <a:bodyPr>
            <a:normAutofit/>
          </a:bodyPr>
          <a:lstStyle/>
          <a:p>
            <a:r>
              <a:rPr lang="en-GB" dirty="0"/>
              <a:t>Take the difference between the current values and values at lag 1 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F969CA-8378-4473-A347-DC7081398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504" y="2466657"/>
            <a:ext cx="7378991" cy="6268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1D1EB8-8B89-4488-B07A-622015059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942" y="3093513"/>
            <a:ext cx="9224271" cy="34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743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57" y="1871004"/>
            <a:ext cx="10725443" cy="1547446"/>
          </a:xfrm>
        </p:spPr>
        <p:txBody>
          <a:bodyPr>
            <a:normAutofit/>
          </a:bodyPr>
          <a:lstStyle/>
          <a:p>
            <a:r>
              <a:rPr lang="en-GB" dirty="0"/>
              <a:t>Take the difference between the current values and values at lag 1 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F969CA-8378-4473-A347-DC7081398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504" y="2466657"/>
            <a:ext cx="7378991" cy="62685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7E10DC3-D572-490F-9225-4E8D6503F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32" y="3093512"/>
            <a:ext cx="11380762" cy="376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0820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28F8B-6850-4DBD-9556-50D5331FC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Order Differencing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5E528-6E5C-406C-9832-9506F0AD9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357" y="1871004"/>
            <a:ext cx="10725443" cy="2433710"/>
          </a:xfrm>
        </p:spPr>
        <p:txBody>
          <a:bodyPr>
            <a:normAutofit/>
          </a:bodyPr>
          <a:lstStyle/>
          <a:p>
            <a:r>
              <a:rPr lang="en-US" dirty="0"/>
              <a:t>Works well for data with a linear trend.</a:t>
            </a:r>
          </a:p>
          <a:p>
            <a:r>
              <a:rPr lang="en-US" dirty="0"/>
              <a:t> If the trend is quadratic (the change in the trend also increases or decreases), then a difference of the already-differenced dataset can be taken, a second level of differencing. </a:t>
            </a:r>
          </a:p>
          <a:p>
            <a:r>
              <a:rPr lang="en-US" dirty="0"/>
              <a:t>This process can be further repeated if needed.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3D4EEE-11B9-4DF0-A76F-54B7781A0A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660" t="34017" r="30758" b="29690"/>
          <a:stretch/>
        </p:blipFill>
        <p:spPr>
          <a:xfrm>
            <a:off x="2883878" y="4304714"/>
            <a:ext cx="6780628" cy="218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41504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798792F-047D-480F-ABBE-0910FE0E6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544419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B09DC4B-4E70-46B2-99F7-49335A214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8431" y="0"/>
            <a:ext cx="62835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762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E5A1B5-30D8-4313-B947-C9E6C5509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9BA11F-DD34-44F3-8DE2-80CD7ACBC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44272"/>
            <a:ext cx="10964594" cy="4351338"/>
          </a:xfrm>
        </p:spPr>
        <p:txBody>
          <a:bodyPr/>
          <a:lstStyle/>
          <a:p>
            <a:r>
              <a:rPr lang="en-US" dirty="0"/>
              <a:t>Parameters which </a:t>
            </a:r>
            <a:r>
              <a:rPr lang="en-US" u="sng" dirty="0"/>
              <a:t>affect</a:t>
            </a:r>
            <a:r>
              <a:rPr lang="en-US" dirty="0"/>
              <a:t> a time series</a:t>
            </a:r>
          </a:p>
          <a:p>
            <a:r>
              <a:rPr lang="en-US" dirty="0">
                <a:solidFill>
                  <a:srgbClr val="FF0000"/>
                </a:solidFill>
              </a:rPr>
              <a:t>Trend</a:t>
            </a:r>
            <a:r>
              <a:rPr lang="en-US" dirty="0"/>
              <a:t> (long term movement)</a:t>
            </a:r>
          </a:p>
          <a:p>
            <a:r>
              <a:rPr lang="en-US" dirty="0">
                <a:solidFill>
                  <a:srgbClr val="FF0000"/>
                </a:solidFill>
              </a:rPr>
              <a:t>Seasonal Variation</a:t>
            </a:r>
            <a:r>
              <a:rPr lang="en-US" dirty="0"/>
              <a:t> (short term movement)</a:t>
            </a:r>
          </a:p>
          <a:p>
            <a:r>
              <a:rPr lang="en-US" dirty="0">
                <a:solidFill>
                  <a:srgbClr val="FF0000"/>
                </a:solidFill>
              </a:rPr>
              <a:t>Cyclic Variation</a:t>
            </a:r>
            <a:r>
              <a:rPr lang="en-US" dirty="0"/>
              <a:t> (short term movement)</a:t>
            </a:r>
          </a:p>
          <a:p>
            <a:r>
              <a:rPr lang="en-US" dirty="0">
                <a:solidFill>
                  <a:srgbClr val="FF0000"/>
                </a:solidFill>
              </a:rPr>
              <a:t>Randomness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(irregularity) </a:t>
            </a:r>
          </a:p>
          <a:p>
            <a:pPr lvl="1"/>
            <a:r>
              <a:rPr lang="en-US" dirty="0"/>
              <a:t>(residual) </a:t>
            </a:r>
          </a:p>
          <a:p>
            <a:pPr lvl="1"/>
            <a:r>
              <a:rPr lang="en-US" dirty="0"/>
              <a:t>(random movement)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446567-CBE5-449D-A30A-F670A0636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9267" y="576775"/>
            <a:ext cx="4862733" cy="591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592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A54FB4-5C4B-4725-B310-209592D1F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8" y="110766"/>
            <a:ext cx="5326966" cy="674723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652BA1-7987-474E-917B-EEB49ECDB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994" y="-1"/>
            <a:ext cx="6805270" cy="6639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2706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3A54FB4-5C4B-4725-B310-209592D1F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28" y="110766"/>
            <a:ext cx="5326966" cy="674723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D59D0A4-B0A2-40E6-8CA8-FCD9944D1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1994" y="110766"/>
            <a:ext cx="6790006" cy="6747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631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A74E6-8B2C-4E69-8C31-67FA20C72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De-Trend by Model Fitting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74035-6960-4C6F-AE0D-728FDE104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Trends are visible in time series </a:t>
            </a:r>
          </a:p>
          <a:p>
            <a:r>
              <a:rPr lang="en-US" dirty="0"/>
              <a:t>Linear and non-linear trends can be summarized through linear and non-linear mathematical models</a:t>
            </a:r>
          </a:p>
          <a:p>
            <a:r>
              <a:rPr lang="en-US" dirty="0"/>
              <a:t>We can fit a model, e.g., linear regression for linear trends and use that model to remove the trend from the time series</a:t>
            </a:r>
          </a:p>
        </p:txBody>
      </p:sp>
    </p:spTree>
    <p:extLst>
      <p:ext uri="{BB962C8B-B14F-4D97-AF65-F5344CB8AC3E}">
        <p14:creationId xmlns:p14="http://schemas.microsoft.com/office/powerpoint/2010/main" val="262485450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AC04470-7D8A-417F-BB78-81CC70CAB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4811150" cy="4408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DBC402-ADD1-446D-82BE-577E15202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151" y="2559616"/>
            <a:ext cx="7380848" cy="429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6027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091E837-0373-424D-A701-16F2060AFC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477"/>
          <a:stretch/>
        </p:blipFill>
        <p:spPr>
          <a:xfrm>
            <a:off x="1038741" y="1548081"/>
            <a:ext cx="9765488" cy="163185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489D8C8-3CC2-4430-8432-AC07A599E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Detrend?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DA7B70-1A04-4216-A283-F0C98F9E6A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741" y="1820568"/>
            <a:ext cx="10515600" cy="4351338"/>
          </a:xfrm>
        </p:spPr>
        <p:txBody>
          <a:bodyPr/>
          <a:lstStyle/>
          <a:p>
            <a:r>
              <a:rPr lang="en-US" dirty="0"/>
              <a:t>As follows: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FC1455-0C19-4CEC-8365-8CFB49C73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256" y="3179934"/>
            <a:ext cx="9765488" cy="331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379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4FE5-6BC9-4981-AF5F-A89C2543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759"/>
            <a:ext cx="10515600" cy="1325563"/>
          </a:xfrm>
        </p:spPr>
        <p:txBody>
          <a:bodyPr/>
          <a:lstStyle/>
          <a:p>
            <a:r>
              <a:rPr lang="en-US" dirty="0"/>
              <a:t>Seasonality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B5D61-913B-4E83-9950-A185CE173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4397" y="1139483"/>
            <a:ext cx="5556737" cy="5718517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Regularly spaced peaks and troughs - </a:t>
            </a:r>
            <a:r>
              <a:rPr lang="en-US" dirty="0"/>
              <a:t>Have a </a:t>
            </a:r>
            <a:r>
              <a:rPr lang="en-US" dirty="0">
                <a:solidFill>
                  <a:srgbClr val="FF0000"/>
                </a:solidFill>
              </a:rPr>
              <a:t>consistent direction</a:t>
            </a:r>
            <a:r>
              <a:rPr lang="en-US" dirty="0"/>
              <a:t> - </a:t>
            </a:r>
            <a:r>
              <a:rPr lang="en-US" dirty="0">
                <a:solidFill>
                  <a:srgbClr val="FF0000"/>
                </a:solidFill>
              </a:rPr>
              <a:t>Repeats after a fixed time interval </a:t>
            </a:r>
            <a:r>
              <a:rPr lang="en-US" dirty="0"/>
              <a:t>(recurring)</a:t>
            </a:r>
          </a:p>
          <a:p>
            <a:pPr lvl="0"/>
            <a:r>
              <a:rPr lang="en-US" dirty="0"/>
              <a:t>Examples:</a:t>
            </a:r>
          </a:p>
          <a:p>
            <a:pPr lvl="1"/>
            <a:r>
              <a:rPr lang="en-US" dirty="0"/>
              <a:t>Rise in electricity consumption due to AC</a:t>
            </a:r>
          </a:p>
          <a:p>
            <a:pPr lvl="1"/>
            <a:r>
              <a:rPr lang="en-US" dirty="0"/>
              <a:t>Differing sales patterns depending on religious festivals</a:t>
            </a:r>
          </a:p>
          <a:p>
            <a:pPr lvl="1"/>
            <a:r>
              <a:rPr lang="en-US" dirty="0"/>
              <a:t>Electricity generation reduction in dams due to lesser water levels</a:t>
            </a:r>
          </a:p>
          <a:p>
            <a:r>
              <a:rPr lang="en-US" u="sng" dirty="0"/>
              <a:t>Timeframe</a:t>
            </a:r>
            <a:r>
              <a:rPr lang="en-US" dirty="0"/>
              <a:t>: within an year</a:t>
            </a:r>
          </a:p>
          <a:p>
            <a:r>
              <a:rPr lang="en-US" dirty="0"/>
              <a:t>Upswing doesn’t mean better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4D75AC-5783-4E99-AF01-93A5726B6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134" y="242375"/>
            <a:ext cx="5735208" cy="35774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1C77F5-C5E6-4BB2-81F4-FCF00B8146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1134" y="3819832"/>
            <a:ext cx="6165444" cy="31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70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2E4FE5-6BC9-4981-AF5F-A89C2543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2759"/>
            <a:ext cx="10515600" cy="1325563"/>
          </a:xfrm>
        </p:spPr>
        <p:txBody>
          <a:bodyPr/>
          <a:lstStyle/>
          <a:p>
            <a:r>
              <a:rPr lang="en-US" dirty="0"/>
              <a:t>Cyclic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B5D61-913B-4E83-9950-A185CE173B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423" y="1041009"/>
            <a:ext cx="5669280" cy="5774232"/>
          </a:xfrm>
        </p:spPr>
        <p:txBody>
          <a:bodyPr>
            <a:normAutofit/>
          </a:bodyPr>
          <a:lstStyle/>
          <a:p>
            <a:pPr lvl="0"/>
            <a:r>
              <a:rPr lang="en-US" dirty="0">
                <a:solidFill>
                  <a:srgbClr val="FF0000"/>
                </a:solidFill>
              </a:rPr>
              <a:t>The variations that occur over a span of more than one year</a:t>
            </a:r>
          </a:p>
          <a:p>
            <a:pPr lvl="0"/>
            <a:r>
              <a:rPr lang="en-US" dirty="0"/>
              <a:t>One complete period is a cycle – could be related to a business process</a:t>
            </a:r>
          </a:p>
          <a:p>
            <a:pPr lvl="0"/>
            <a:r>
              <a:rPr lang="en-US" dirty="0"/>
              <a:t>It is not recurring as seasonal </a:t>
            </a:r>
          </a:p>
          <a:p>
            <a:pPr lvl="0"/>
            <a:r>
              <a:rPr lang="en-US" dirty="0"/>
              <a:t>Four-phase economic cycle: </a:t>
            </a:r>
            <a:r>
              <a:rPr lang="en-US" u="sng" dirty="0"/>
              <a:t>prosperity</a:t>
            </a:r>
            <a:r>
              <a:rPr lang="en-US" dirty="0"/>
              <a:t>, </a:t>
            </a:r>
            <a:r>
              <a:rPr lang="en-US" u="sng" dirty="0"/>
              <a:t>depression</a:t>
            </a:r>
            <a:r>
              <a:rPr lang="en-US" dirty="0"/>
              <a:t>, </a:t>
            </a:r>
            <a:r>
              <a:rPr lang="en-US" u="sng" dirty="0"/>
              <a:t>recession</a:t>
            </a:r>
            <a:r>
              <a:rPr lang="en-US" dirty="0"/>
              <a:t>, and </a:t>
            </a:r>
            <a:r>
              <a:rPr lang="en-US" u="sng" dirty="0"/>
              <a:t>recovery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The upswings and the downswings depend on different economic factors and their correlations.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25EB748-5850-419F-9EE3-D46ABF4C4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280" y="1041009"/>
            <a:ext cx="6367974" cy="547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240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4291</TotalTime>
  <Words>1774</Words>
  <Application>Microsoft Office PowerPoint</Application>
  <PresentationFormat>Widescreen</PresentationFormat>
  <Paragraphs>210</Paragraphs>
  <Slides>74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74</vt:i4>
      </vt:variant>
    </vt:vector>
  </HeadingPairs>
  <TitlesOfParts>
    <vt:vector size="78" baseType="lpstr">
      <vt:lpstr>Arial</vt:lpstr>
      <vt:lpstr>Calibri</vt:lpstr>
      <vt:lpstr>Calibri Light</vt:lpstr>
      <vt:lpstr>Office Theme</vt:lpstr>
      <vt:lpstr>Time Series Forecasting – Lecture 1</vt:lpstr>
      <vt:lpstr>Time Series: Definition</vt:lpstr>
      <vt:lpstr>Time Series: Example</vt:lpstr>
      <vt:lpstr>Time Series: Example</vt:lpstr>
      <vt:lpstr>Time Series: Definition</vt:lpstr>
      <vt:lpstr>TSA vs Prediction (forecast)</vt:lpstr>
      <vt:lpstr>Components</vt:lpstr>
      <vt:lpstr>Seasonality</vt:lpstr>
      <vt:lpstr>Cyclic</vt:lpstr>
      <vt:lpstr>Cyclic</vt:lpstr>
      <vt:lpstr>Trend</vt:lpstr>
      <vt:lpstr>Random Variations</vt:lpstr>
      <vt:lpstr>PowerPoint Presentation</vt:lpstr>
      <vt:lpstr>Mathematical Models for TSA</vt:lpstr>
      <vt:lpstr>PowerPoint Presentation</vt:lpstr>
      <vt:lpstr>Seasonal Adjustment</vt:lpstr>
      <vt:lpstr>PowerPoint Presentation</vt:lpstr>
      <vt:lpstr>Mathematical Models for TSA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Pseudo-Additive Model</vt:lpstr>
      <vt:lpstr>Lagged Features</vt:lpstr>
      <vt:lpstr>Time Series Types</vt:lpstr>
      <vt:lpstr>Frame the time series ..  </vt:lpstr>
      <vt:lpstr>PowerPoint Presentation</vt:lpstr>
      <vt:lpstr>Lagged Features</vt:lpstr>
      <vt:lpstr>Rolling Window Statistics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Stationarity</vt:lpstr>
      <vt:lpstr>Stationarity</vt:lpstr>
      <vt:lpstr>Stationarity</vt:lpstr>
      <vt:lpstr>Stationarity</vt:lpstr>
      <vt:lpstr>Checking Stationarity</vt:lpstr>
      <vt:lpstr>PowerPoint Presentation</vt:lpstr>
      <vt:lpstr>PowerPoint Presentation</vt:lpstr>
      <vt:lpstr>PowerPoint Presentation</vt:lpstr>
      <vt:lpstr>Checking Stationarity</vt:lpstr>
      <vt:lpstr>PowerPoint Presentation</vt:lpstr>
      <vt:lpstr>PowerPoint Presentation</vt:lpstr>
      <vt:lpstr>Checking Stationarity</vt:lpstr>
      <vt:lpstr>Air Passengers Dataset</vt:lpstr>
      <vt:lpstr>PowerPoint Presentation</vt:lpstr>
      <vt:lpstr>Types</vt:lpstr>
      <vt:lpstr>PowerPoint Presentation</vt:lpstr>
      <vt:lpstr>PowerPoint Presentation</vt:lpstr>
      <vt:lpstr>Making a Series Stationary</vt:lpstr>
      <vt:lpstr>Power Transforms</vt:lpstr>
      <vt:lpstr>Power Transforms</vt:lpstr>
      <vt:lpstr>Power Transforms</vt:lpstr>
      <vt:lpstr>Power Transforms</vt:lpstr>
      <vt:lpstr>Power Transforms</vt:lpstr>
      <vt:lpstr>Box Cox Transformation</vt:lpstr>
      <vt:lpstr>Box Cox Transformation</vt:lpstr>
      <vt:lpstr>Differencing</vt:lpstr>
      <vt:lpstr>Differencing</vt:lpstr>
      <vt:lpstr>Second Order Differencing</vt:lpstr>
      <vt:lpstr>PowerPoint Presentation</vt:lpstr>
      <vt:lpstr>PowerPoint Presentation</vt:lpstr>
      <vt:lpstr>PowerPoint Presentation</vt:lpstr>
      <vt:lpstr>De-Trend by Model Fitting</vt:lpstr>
      <vt:lpstr>PowerPoint Presentation</vt:lpstr>
      <vt:lpstr>How to Detrend?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Tariq Mahmood / Associate Professor and Program Coordinator MS (CS) and MS (DS) Programs</dc:creator>
  <cp:lastModifiedBy>Dr. Tariq Mahmood / Associate Professor and Program Coordinator MS (CS) and MS (DS) Programs</cp:lastModifiedBy>
  <cp:revision>138</cp:revision>
  <dcterms:created xsi:type="dcterms:W3CDTF">2021-03-28T17:30:39Z</dcterms:created>
  <dcterms:modified xsi:type="dcterms:W3CDTF">2021-04-12T02:51:51Z</dcterms:modified>
</cp:coreProperties>
</file>